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notesMasterIdLst>
    <p:notesMasterId r:id="rId30"/>
  </p:notesMasterIdLst>
  <p:sldIdLst>
    <p:sldId id="271" r:id="rId2"/>
    <p:sldId id="273" r:id="rId3"/>
    <p:sldId id="257" r:id="rId4"/>
    <p:sldId id="302" r:id="rId5"/>
    <p:sldId id="303" r:id="rId6"/>
    <p:sldId id="336" r:id="rId7"/>
    <p:sldId id="277" r:id="rId8"/>
    <p:sldId id="304" r:id="rId9"/>
    <p:sldId id="305" r:id="rId10"/>
    <p:sldId id="307" r:id="rId11"/>
    <p:sldId id="308" r:id="rId12"/>
    <p:sldId id="310" r:id="rId13"/>
    <p:sldId id="276" r:id="rId14"/>
    <p:sldId id="333" r:id="rId15"/>
    <p:sldId id="334" r:id="rId16"/>
    <p:sldId id="311" r:id="rId17"/>
    <p:sldId id="299" r:id="rId18"/>
    <p:sldId id="327" r:id="rId19"/>
    <p:sldId id="315" r:id="rId20"/>
    <p:sldId id="319" r:id="rId21"/>
    <p:sldId id="320" r:id="rId22"/>
    <p:sldId id="321" r:id="rId23"/>
    <p:sldId id="322" r:id="rId24"/>
    <p:sldId id="323" r:id="rId25"/>
    <p:sldId id="324" r:id="rId26"/>
    <p:sldId id="316" r:id="rId27"/>
    <p:sldId id="330" r:id="rId28"/>
    <p:sldId id="275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5046BB6-A483-45E9-8956-07365883D4F8}">
          <p14:sldIdLst>
            <p14:sldId id="271"/>
            <p14:sldId id="273"/>
            <p14:sldId id="257"/>
            <p14:sldId id="302"/>
            <p14:sldId id="303"/>
            <p14:sldId id="336"/>
            <p14:sldId id="277"/>
            <p14:sldId id="304"/>
            <p14:sldId id="305"/>
            <p14:sldId id="307"/>
            <p14:sldId id="308"/>
            <p14:sldId id="310"/>
          </p14:sldIdLst>
        </p14:section>
        <p14:section name="Section sans titre" id="{0D7F2432-C766-4CC7-B82D-93B8344145F5}">
          <p14:sldIdLst>
            <p14:sldId id="276"/>
            <p14:sldId id="333"/>
            <p14:sldId id="334"/>
            <p14:sldId id="311"/>
            <p14:sldId id="299"/>
            <p14:sldId id="327"/>
            <p14:sldId id="315"/>
            <p14:sldId id="319"/>
            <p14:sldId id="320"/>
            <p14:sldId id="321"/>
            <p14:sldId id="322"/>
            <p14:sldId id="323"/>
            <p14:sldId id="324"/>
            <p14:sldId id="316"/>
            <p14:sldId id="330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0" autoAdjust="0"/>
  </p:normalViewPr>
  <p:slideViewPr>
    <p:cSldViewPr snapToGrid="0">
      <p:cViewPr>
        <p:scale>
          <a:sx n="96" d="100"/>
          <a:sy n="96" d="100"/>
        </p:scale>
        <p:origin x="72" y="-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 dirty="0">
                <a:effectLst/>
              </a:rPr>
              <a:t>Situation de l’octroi des titres miniers et autorisations d’exploitation minière</a:t>
            </a:r>
            <a:endParaRPr lang="en-US" b="1" dirty="0"/>
          </a:p>
        </c:rich>
      </c:tx>
      <c:layout>
        <c:manualLayout>
          <c:xMode val="edge"/>
          <c:yMode val="edge"/>
          <c:x val="0.20575174027159648"/>
          <c:y val="4.9616922427078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643463045380191E-2"/>
          <c:y val="4.9879600251692698E-2"/>
          <c:w val="0.95225950017117422"/>
          <c:h val="0.72521440531624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Permis de Recherche (PR)</c:v>
                </c:pt>
                <c:pt idx="1">
                  <c:v>Permis d'exploitation industrielle de substances de mines (PEI)</c:v>
                </c:pt>
                <c:pt idx="2">
                  <c:v>Permis d'Exploitation Semi-mécanisée de substances de mines (PESM)</c:v>
                </c:pt>
                <c:pt idx="3">
                  <c:v>Autorisations d'exploitation artisanale de substances de mines (AEASM)</c:v>
                </c:pt>
                <c:pt idx="4">
                  <c:v>Autorisations d'exploitation industrielle de substances de carrières (AEISC)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457</c:v>
                </c:pt>
                <c:pt idx="1">
                  <c:v>26</c:v>
                </c:pt>
                <c:pt idx="2">
                  <c:v>27</c:v>
                </c:pt>
                <c:pt idx="3">
                  <c:v>30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A-4C42-806F-0535D41FD09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Permis de Recherche (PR)</c:v>
                </c:pt>
                <c:pt idx="1">
                  <c:v>Permis d'exploitation industrielle de substances de mines (PEI)</c:v>
                </c:pt>
                <c:pt idx="2">
                  <c:v>Permis d'Exploitation Semi-mécanisée de substances de mines (PESM)</c:v>
                </c:pt>
                <c:pt idx="3">
                  <c:v>Autorisations d'exploitation artisanale de substances de mines (AEASM)</c:v>
                </c:pt>
                <c:pt idx="4">
                  <c:v>Autorisations d'exploitation industrielle de substances de carrières (AEISC)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555</c:v>
                </c:pt>
                <c:pt idx="1">
                  <c:v>25</c:v>
                </c:pt>
                <c:pt idx="2">
                  <c:v>22</c:v>
                </c:pt>
                <c:pt idx="3">
                  <c:v>16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A-4C42-806F-0535D41FD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0313296"/>
        <c:axId val="1150314544"/>
      </c:barChart>
      <c:catAx>
        <c:axId val="115031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314544"/>
        <c:crosses val="autoZero"/>
        <c:auto val="1"/>
        <c:lblAlgn val="ctr"/>
        <c:lblOffset val="100"/>
        <c:noMultiLvlLbl val="0"/>
      </c:catAx>
      <c:valAx>
        <c:axId val="115031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31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fr-FR"/>
              <a:t>Récapitulatif des ressources du FMDL collectées de 2018 à 2020 </a:t>
            </a:r>
            <a:endParaRPr lang="en-US"/>
          </a:p>
        </c:rich>
      </c:tx>
      <c:layout>
        <c:manualLayout>
          <c:xMode val="edge"/>
          <c:yMode val="edge"/>
          <c:x val="0.14995822397200353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84630788991537"/>
          <c:y val="0.12274892290104691"/>
          <c:w val="0.83502099863708001"/>
          <c:h val="0.61127249635750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Contribution des entreprises (1% du Chiffre d’affaires) (*)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Ressources FMDL collectées (Données ITIE 2018) (a)</c:v>
                </c:pt>
                <c:pt idx="1">
                  <c:v>Ressources FMDL collectées (Données ITIE 2019) (b)</c:v>
                </c:pt>
                <c:pt idx="2">
                  <c:v>Ressources FMDL collectées (Données ITIE 2020) (c)</c:v>
                </c:pt>
              </c:strCache>
            </c:strRef>
          </c:cat>
          <c:val>
            <c:numRef>
              <c:f>Feuil1!$B$2:$B$4</c:f>
              <c:numCache>
                <c:formatCode>#,##0</c:formatCode>
                <c:ptCount val="3"/>
                <c:pt idx="0">
                  <c:v>450000000</c:v>
                </c:pt>
                <c:pt idx="1">
                  <c:v>3308588710</c:v>
                </c:pt>
                <c:pt idx="2">
                  <c:v>27584807287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7-4921-AF8F-D2CEFFC25B9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Contribution de l’Etat (20% de la redevance proportionnelle)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Ressources FMDL collectées (Données ITIE 2018) (a)</c:v>
                </c:pt>
                <c:pt idx="1">
                  <c:v>Ressources FMDL collectées (Données ITIE 2019) (b)</c:v>
                </c:pt>
                <c:pt idx="2">
                  <c:v>Ressources FMDL collectées (Données ITIE 2020) (c)</c:v>
                </c:pt>
              </c:strCache>
            </c:strRef>
          </c:cat>
          <c:val>
            <c:numRef>
              <c:f>Feuil1!$C$2:$C$4</c:f>
              <c:numCache>
                <c:formatCode>#,##0</c:formatCode>
                <c:ptCount val="3"/>
                <c:pt idx="0">
                  <c:v>10152573210</c:v>
                </c:pt>
                <c:pt idx="1">
                  <c:v>11837591186</c:v>
                </c:pt>
                <c:pt idx="2">
                  <c:v>18247044794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7-4921-AF8F-D2CEFFC25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759759"/>
        <c:axId val="80763503"/>
      </c:barChart>
      <c:catAx>
        <c:axId val="8075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763503"/>
        <c:crosses val="autoZero"/>
        <c:auto val="1"/>
        <c:lblAlgn val="ctr"/>
        <c:lblOffset val="100"/>
        <c:noMultiLvlLbl val="0"/>
      </c:catAx>
      <c:valAx>
        <c:axId val="8076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75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Situation de la patente payée par société minière</a:t>
            </a:r>
            <a:endParaRPr lang="en-US" sz="10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6666666666666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42060367454069"/>
          <c:y val="0.14597222222222223"/>
          <c:w val="0.87491272965879263"/>
          <c:h val="0.40944881889763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Montant en FCFA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Feuil1!$A$4:$A$12</c:f>
              <c:strCache>
                <c:ptCount val="9"/>
                <c:pt idx="0">
                  <c:v>ESSAKANE SA </c:v>
                </c:pt>
                <c:pt idx="1">
                  <c:v>BISSA GOLD SA</c:v>
                </c:pt>
                <c:pt idx="2">
                  <c:v>SOMITA SA </c:v>
                </c:pt>
                <c:pt idx="3">
                  <c:v>SEMAFO BURKINA FASO SA </c:v>
                </c:pt>
                <c:pt idx="4">
                  <c:v>NANTOU MINING BURKINA FASO SA </c:v>
                </c:pt>
                <c:pt idx="5">
                  <c:v>BURKINA MINING COMPANY SA (BMC) </c:v>
                </c:pt>
                <c:pt idx="6">
                  <c:v>NETIANA MINING COMPANY(NMC) </c:v>
                </c:pt>
                <c:pt idx="7">
                  <c:v>NORDGOLD SAMTENGA SA </c:v>
                </c:pt>
                <c:pt idx="8">
                  <c:v>Autres sociétés (*) </c:v>
                </c:pt>
              </c:strCache>
            </c:strRef>
          </c:cat>
          <c:val>
            <c:numRef>
              <c:f>Feuil1!$B$4:$B$12</c:f>
              <c:numCache>
                <c:formatCode>#,##0</c:formatCode>
                <c:ptCount val="9"/>
                <c:pt idx="0">
                  <c:v>1629165835</c:v>
                </c:pt>
                <c:pt idx="1">
                  <c:v>1176909727</c:v>
                </c:pt>
                <c:pt idx="2">
                  <c:v>463916240</c:v>
                </c:pt>
                <c:pt idx="3">
                  <c:v>373179310</c:v>
                </c:pt>
                <c:pt idx="4">
                  <c:v>249493465</c:v>
                </c:pt>
                <c:pt idx="5">
                  <c:v>86898583</c:v>
                </c:pt>
                <c:pt idx="6">
                  <c:v>10395142</c:v>
                </c:pt>
                <c:pt idx="7">
                  <c:v>60000</c:v>
                </c:pt>
                <c:pt idx="8">
                  <c:v>387580636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6-49CF-AD04-4B130FE214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51184256"/>
        <c:axId val="351183080"/>
      </c:barChart>
      <c:catAx>
        <c:axId val="351184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1183080"/>
        <c:crosses val="autoZero"/>
        <c:auto val="1"/>
        <c:lblAlgn val="ctr"/>
        <c:lblOffset val="100"/>
        <c:noMultiLvlLbl val="0"/>
      </c:catAx>
      <c:valAx>
        <c:axId val="3511830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5118425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>
          <a:solidFill>
            <a:srgbClr val="70AD47">
              <a:lumMod val="20000"/>
              <a:lumOff val="80000"/>
            </a:srgbClr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accent3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900" b="1" i="0" u="none" strike="noStrike" cap="all" normalizeH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Situation des versements par société au FRFM</a:t>
            </a:r>
            <a:endParaRPr 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395583798199971"/>
          <c:y val="1.9284550900731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631027131565021E-2"/>
          <c:y val="0.23942709194460177"/>
          <c:w val="0.78457152230971128"/>
          <c:h val="0.408172572178477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rgbClr val="5B9BD5">
                    <a:lumMod val="60000"/>
                    <a:lumOff val="40000"/>
                  </a:srgbClr>
                </a:solidFill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Feuil2!$B$2:$B$8</c:f>
              <c:strCache>
                <c:ptCount val="7"/>
                <c:pt idx="0">
                  <c:v>SOMITA SA</c:v>
                </c:pt>
                <c:pt idx="1">
                  <c:v>BISSA GOLD SA</c:v>
                </c:pt>
                <c:pt idx="2">
                  <c:v>ESSAKANE SA</c:v>
                </c:pt>
                <c:pt idx="3">
                  <c:v>HOUNDE GOLD OPERATION SA</c:v>
                </c:pt>
                <c:pt idx="4">
                  <c:v>NANTOU MINING BURKINA FASO SA</c:v>
                </c:pt>
                <c:pt idx="5">
                  <c:v>RIVERSTONE KARMA SA</c:v>
                </c:pt>
                <c:pt idx="6">
                  <c:v>NETIANA MINING COMPANY(NMC)</c:v>
                </c:pt>
              </c:strCache>
            </c:strRef>
          </c:cat>
          <c:val>
            <c:numRef>
              <c:f>Feuil2!$D$2:$D$8</c:f>
              <c:numCache>
                <c:formatCode>#,##0</c:formatCode>
                <c:ptCount val="7"/>
                <c:pt idx="0">
                  <c:v>4781336873</c:v>
                </c:pt>
                <c:pt idx="1">
                  <c:v>3653624006</c:v>
                </c:pt>
                <c:pt idx="2">
                  <c:v>3414000000</c:v>
                </c:pt>
                <c:pt idx="3">
                  <c:v>3095735544</c:v>
                </c:pt>
                <c:pt idx="4">
                  <c:v>2652941514</c:v>
                </c:pt>
                <c:pt idx="5">
                  <c:v>1516599777</c:v>
                </c:pt>
                <c:pt idx="6">
                  <c:v>120000000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4-4076-935F-7063471133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754552"/>
        <c:axId val="207752984"/>
      </c:barChart>
      <c:catAx>
        <c:axId val="207754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52984"/>
        <c:crosses val="autoZero"/>
        <c:auto val="1"/>
        <c:lblAlgn val="ctr"/>
        <c:lblOffset val="100"/>
        <c:noMultiLvlLbl val="0"/>
      </c:catAx>
      <c:valAx>
        <c:axId val="2077529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7754552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 dirty="0" smtClean="0">
                <a:effectLst/>
              </a:rPr>
              <a:t> </a:t>
            </a:r>
            <a:r>
              <a:rPr lang="fr-FR" sz="1400" b="1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Paiements sociaux effectués par les sociétés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38888888888889"/>
          <c:y val="0.21541484397783611"/>
          <c:w val="0.81388888888888888"/>
          <c:h val="0.57479476523767858"/>
        </c:manualLayout>
      </c:layout>
      <c:pie3DChart>
        <c:varyColors val="1"/>
        <c:ser>
          <c:idx val="0"/>
          <c:order val="0"/>
          <c:tx>
            <c:strRef>
              <c:f>Feuil3!$B$2</c:f>
              <c:strCache>
                <c:ptCount val="1"/>
                <c:pt idx="0">
                  <c:v>Montants en millions FCFA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31-4452-A2A6-C4D610AB30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31-4452-A2A6-C4D610AB30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Feuil3!$A$3:$A$4</c:f>
              <c:strCache>
                <c:ptCount val="2"/>
                <c:pt idx="0">
                  <c:v>paiement sociaux volontaires</c:v>
                </c:pt>
                <c:pt idx="1">
                  <c:v>paiement sociaux zobligatoires</c:v>
                </c:pt>
              </c:strCache>
            </c:strRef>
          </c:cat>
          <c:val>
            <c:numRef>
              <c:f>Feuil3!$B$3:$B$4</c:f>
              <c:numCache>
                <c:formatCode>General</c:formatCode>
                <c:ptCount val="2"/>
                <c:pt idx="0">
                  <c:v>2149.65</c:v>
                </c:pt>
                <c:pt idx="1">
                  <c:v>2720.1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31-4452-A2A6-C4D610AB3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28608923884514"/>
          <c:y val="0.92187445319335082"/>
          <c:w val="0.79871391076115483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63DE7-8550-4D8D-9118-D8528ADBDB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9699217-806F-4A57-AD0E-A6A37104AC81}">
      <dgm:prSet/>
      <dgm:spPr/>
      <dgm:t>
        <a:bodyPr/>
        <a:lstStyle/>
        <a:p>
          <a:pPr rtl="0"/>
          <a:r>
            <a:rPr lang="fr-FR" smtClean="0"/>
            <a:t>APERCU DE L’ITIE-BF</a:t>
          </a:r>
          <a:endParaRPr lang="en-US"/>
        </a:p>
      </dgm:t>
    </dgm:pt>
    <dgm:pt modelId="{F923FF29-51CA-4F65-A1FA-1F1C802C40EF}" type="parTrans" cxnId="{7BF251EA-F632-4DC0-847E-D5D259F7252C}">
      <dgm:prSet/>
      <dgm:spPr/>
      <dgm:t>
        <a:bodyPr/>
        <a:lstStyle/>
        <a:p>
          <a:endParaRPr lang="fr-FR"/>
        </a:p>
      </dgm:t>
    </dgm:pt>
    <dgm:pt modelId="{F865AABB-2C3C-4DE5-939B-95F7C5A2F758}" type="sibTrans" cxnId="{7BF251EA-F632-4DC0-847E-D5D259F7252C}">
      <dgm:prSet/>
      <dgm:spPr/>
      <dgm:t>
        <a:bodyPr/>
        <a:lstStyle/>
        <a:p>
          <a:endParaRPr lang="fr-FR"/>
        </a:p>
      </dgm:t>
    </dgm:pt>
    <dgm:pt modelId="{39E11D81-08CD-4CC5-8EBA-CB2BFD045FF8}" type="pres">
      <dgm:prSet presAssocID="{4A563DE7-8550-4D8D-9118-D8528ADBDB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583698E-38E2-441E-A59D-94F6022D85E4}" type="pres">
      <dgm:prSet presAssocID="{79699217-806F-4A57-AD0E-A6A37104AC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1D0582-D5F2-4AD4-8BB4-96D35CCFE0AF}" type="presOf" srcId="{79699217-806F-4A57-AD0E-A6A37104AC81}" destId="{2583698E-38E2-441E-A59D-94F6022D85E4}" srcOrd="0" destOrd="0" presId="urn:microsoft.com/office/officeart/2005/8/layout/vList2"/>
    <dgm:cxn modelId="{7BF251EA-F632-4DC0-847E-D5D259F7252C}" srcId="{4A563DE7-8550-4D8D-9118-D8528ADBDB63}" destId="{79699217-806F-4A57-AD0E-A6A37104AC81}" srcOrd="0" destOrd="0" parTransId="{F923FF29-51CA-4F65-A1FA-1F1C802C40EF}" sibTransId="{F865AABB-2C3C-4DE5-939B-95F7C5A2F758}"/>
    <dgm:cxn modelId="{3C4789BF-95FC-4161-A0F0-6513E2E50A96}" type="presOf" srcId="{4A563DE7-8550-4D8D-9118-D8528ADBDB63}" destId="{39E11D81-08CD-4CC5-8EBA-CB2BFD045FF8}" srcOrd="0" destOrd="0" presId="urn:microsoft.com/office/officeart/2005/8/layout/vList2"/>
    <dgm:cxn modelId="{6B7A4F2E-BAD0-4789-A695-DEB38DE6AA32}" type="presParOf" srcId="{39E11D81-08CD-4CC5-8EBA-CB2BFD045FF8}" destId="{2583698E-38E2-441E-A59D-94F6022D85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284A1-0FB3-4156-B09B-79DB21271A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DCD9F505-44CA-43DD-8A86-4FDF0F431361}">
      <dgm:prSet/>
      <dgm:spPr/>
      <dgm:t>
        <a:bodyPr/>
        <a:lstStyle/>
        <a:p>
          <a:pPr rtl="0"/>
          <a:r>
            <a:rPr lang="fr-FR" b="1" dirty="0" smtClean="0"/>
            <a:t>CHAINE DES VALEURS DE l’ITIE</a:t>
          </a:r>
          <a:endParaRPr lang="en-US" dirty="0"/>
        </a:p>
      </dgm:t>
    </dgm:pt>
    <dgm:pt modelId="{2E76A25E-0CD0-418F-8939-559545A54C66}" type="parTrans" cxnId="{2F9B41E6-2751-4816-88E1-5795B56DD044}">
      <dgm:prSet/>
      <dgm:spPr/>
      <dgm:t>
        <a:bodyPr/>
        <a:lstStyle/>
        <a:p>
          <a:endParaRPr lang="fr-FR"/>
        </a:p>
      </dgm:t>
    </dgm:pt>
    <dgm:pt modelId="{B79ABDFD-E5CD-42E6-968E-16274CD53CDE}" type="sibTrans" cxnId="{2F9B41E6-2751-4816-88E1-5795B56DD044}">
      <dgm:prSet/>
      <dgm:spPr/>
      <dgm:t>
        <a:bodyPr/>
        <a:lstStyle/>
        <a:p>
          <a:endParaRPr lang="fr-FR"/>
        </a:p>
      </dgm:t>
    </dgm:pt>
    <dgm:pt modelId="{79277758-1500-4112-B1C2-394AB7A6BDAC}" type="pres">
      <dgm:prSet presAssocID="{861284A1-0FB3-4156-B09B-79DB21271A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100D6C3-6DD0-4585-8B28-600E3B2AA822}" type="pres">
      <dgm:prSet presAssocID="{DCD9F505-44CA-43DD-8A86-4FDF0F431361}" presName="parentText" presStyleLbl="node1" presStyleIdx="0" presStyleCnt="1" custLinFactNeighborX="-24009" custLinFactNeighborY="1290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F9B41E6-2751-4816-88E1-5795B56DD044}" srcId="{861284A1-0FB3-4156-B09B-79DB21271A50}" destId="{DCD9F505-44CA-43DD-8A86-4FDF0F431361}" srcOrd="0" destOrd="0" parTransId="{2E76A25E-0CD0-418F-8939-559545A54C66}" sibTransId="{B79ABDFD-E5CD-42E6-968E-16274CD53CDE}"/>
    <dgm:cxn modelId="{1486F134-401F-4642-BE6E-42FB28067D87}" type="presOf" srcId="{861284A1-0FB3-4156-B09B-79DB21271A50}" destId="{79277758-1500-4112-B1C2-394AB7A6BDAC}" srcOrd="0" destOrd="0" presId="urn:microsoft.com/office/officeart/2005/8/layout/vList2"/>
    <dgm:cxn modelId="{3A8A4CD5-1098-4CF2-9DEA-986171096E59}" type="presOf" srcId="{DCD9F505-44CA-43DD-8A86-4FDF0F431361}" destId="{C100D6C3-6DD0-4585-8B28-600E3B2AA822}" srcOrd="0" destOrd="0" presId="urn:microsoft.com/office/officeart/2005/8/layout/vList2"/>
    <dgm:cxn modelId="{A01DC38B-547D-452D-8508-38D4429C8827}" type="presParOf" srcId="{79277758-1500-4112-B1C2-394AB7A6BDAC}" destId="{C100D6C3-6DD0-4585-8B28-600E3B2AA8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B9058-7415-4E9C-B563-6FB675189A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82347833-1C22-4005-993B-90658DE41D0A}">
      <dgm:prSet/>
      <dgm:spPr/>
      <dgm:t>
        <a:bodyPr/>
        <a:lstStyle/>
        <a:p>
          <a:pPr rtl="0"/>
          <a:r>
            <a:rPr lang="fr-FR" smtClean="0"/>
            <a:t>Données sur la production</a:t>
          </a:r>
          <a:endParaRPr lang="en-US"/>
        </a:p>
      </dgm:t>
    </dgm:pt>
    <dgm:pt modelId="{96DADB9F-0068-48AA-A07D-56807BC853BE}" type="parTrans" cxnId="{4A834D40-787E-4F71-A322-59047045D536}">
      <dgm:prSet/>
      <dgm:spPr/>
      <dgm:t>
        <a:bodyPr/>
        <a:lstStyle/>
        <a:p>
          <a:endParaRPr lang="fr-FR"/>
        </a:p>
      </dgm:t>
    </dgm:pt>
    <dgm:pt modelId="{41E2655D-3506-46C8-B83B-8468E6ABA115}" type="sibTrans" cxnId="{4A834D40-787E-4F71-A322-59047045D536}">
      <dgm:prSet/>
      <dgm:spPr/>
      <dgm:t>
        <a:bodyPr/>
        <a:lstStyle/>
        <a:p>
          <a:endParaRPr lang="fr-FR"/>
        </a:p>
      </dgm:t>
    </dgm:pt>
    <dgm:pt modelId="{216140FC-640A-4F84-96B5-D3139C1E2674}" type="pres">
      <dgm:prSet presAssocID="{B95B9058-7415-4E9C-B563-6FB675189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B507D76-3ECB-4597-B8B7-298F34AE5259}" type="pres">
      <dgm:prSet presAssocID="{82347833-1C22-4005-993B-90658DE41D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834D40-787E-4F71-A322-59047045D536}" srcId="{B95B9058-7415-4E9C-B563-6FB675189A5D}" destId="{82347833-1C22-4005-993B-90658DE41D0A}" srcOrd="0" destOrd="0" parTransId="{96DADB9F-0068-48AA-A07D-56807BC853BE}" sibTransId="{41E2655D-3506-46C8-B83B-8468E6ABA115}"/>
    <dgm:cxn modelId="{C94C826F-E344-4B90-9089-929F9BC13E6B}" type="presOf" srcId="{82347833-1C22-4005-993B-90658DE41D0A}" destId="{2B507D76-3ECB-4597-B8B7-298F34AE5259}" srcOrd="0" destOrd="0" presId="urn:microsoft.com/office/officeart/2005/8/layout/vList2"/>
    <dgm:cxn modelId="{0CFD1EC8-C975-4853-98F5-B419C183BECC}" type="presOf" srcId="{B95B9058-7415-4E9C-B563-6FB675189A5D}" destId="{216140FC-640A-4F84-96B5-D3139C1E2674}" srcOrd="0" destOrd="0" presId="urn:microsoft.com/office/officeart/2005/8/layout/vList2"/>
    <dgm:cxn modelId="{22A8A4B2-AF6B-4280-A76A-3395505C03CA}" type="presParOf" srcId="{216140FC-640A-4F84-96B5-D3139C1E2674}" destId="{2B507D76-3ECB-4597-B8B7-298F34AE52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6C5CE4-AD4F-42BC-86EE-45FD437E7C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EA1BFBCF-6BF7-4C4F-A557-21D002039B6A}">
      <dgm:prSet/>
      <dgm:spPr/>
      <dgm:t>
        <a:bodyPr/>
        <a:lstStyle/>
        <a:p>
          <a:pPr rtl="0"/>
          <a:r>
            <a:rPr lang="fr-FR" smtClean="0"/>
            <a:t>Données sur l’Exportation</a:t>
          </a:r>
          <a:endParaRPr lang="en-US"/>
        </a:p>
      </dgm:t>
    </dgm:pt>
    <dgm:pt modelId="{690498E6-75C3-4C95-8C02-9F1E8E5F1DEF}" type="parTrans" cxnId="{88DF145C-5943-4C46-B8F5-C697AC26120F}">
      <dgm:prSet/>
      <dgm:spPr/>
      <dgm:t>
        <a:bodyPr/>
        <a:lstStyle/>
        <a:p>
          <a:endParaRPr lang="fr-FR"/>
        </a:p>
      </dgm:t>
    </dgm:pt>
    <dgm:pt modelId="{A39C7103-503D-49F1-9B06-E25318D2AE2B}" type="sibTrans" cxnId="{88DF145C-5943-4C46-B8F5-C697AC26120F}">
      <dgm:prSet/>
      <dgm:spPr/>
      <dgm:t>
        <a:bodyPr/>
        <a:lstStyle/>
        <a:p>
          <a:endParaRPr lang="fr-FR"/>
        </a:p>
      </dgm:t>
    </dgm:pt>
    <dgm:pt modelId="{EAEDAE67-EB0D-4965-BCD2-3D3FCC061A26}" type="pres">
      <dgm:prSet presAssocID="{126C5CE4-AD4F-42BC-86EE-45FD437E7C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A6F0DBF-7771-4A9A-9859-C1CEC6845BBD}" type="pres">
      <dgm:prSet presAssocID="{EA1BFBCF-6BF7-4C4F-A557-21D002039B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229757-D23A-43FA-B537-8C10E7FA4B85}" type="presOf" srcId="{126C5CE4-AD4F-42BC-86EE-45FD437E7CFD}" destId="{EAEDAE67-EB0D-4965-BCD2-3D3FCC061A26}" srcOrd="0" destOrd="0" presId="urn:microsoft.com/office/officeart/2005/8/layout/vList2"/>
    <dgm:cxn modelId="{88DF145C-5943-4C46-B8F5-C697AC26120F}" srcId="{126C5CE4-AD4F-42BC-86EE-45FD437E7CFD}" destId="{EA1BFBCF-6BF7-4C4F-A557-21D002039B6A}" srcOrd="0" destOrd="0" parTransId="{690498E6-75C3-4C95-8C02-9F1E8E5F1DEF}" sibTransId="{A39C7103-503D-49F1-9B06-E25318D2AE2B}"/>
    <dgm:cxn modelId="{76EB9807-4600-4166-A59B-BD5C9E5C397F}" type="presOf" srcId="{EA1BFBCF-6BF7-4C4F-A557-21D002039B6A}" destId="{9A6F0DBF-7771-4A9A-9859-C1CEC6845BBD}" srcOrd="0" destOrd="0" presId="urn:microsoft.com/office/officeart/2005/8/layout/vList2"/>
    <dgm:cxn modelId="{53960B05-D042-4827-9970-06025EF0BBEC}" type="presParOf" srcId="{EAEDAE67-EB0D-4965-BCD2-3D3FCC061A26}" destId="{9A6F0DBF-7771-4A9A-9859-C1CEC6845B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85803E-9903-4716-ABF4-04FD8BFCF8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8D720A5F-9F60-4CDB-918E-CFBD70EDA301}">
      <dgm:prSet/>
      <dgm:spPr/>
      <dgm:t>
        <a:bodyPr/>
        <a:lstStyle/>
        <a:p>
          <a:pPr rtl="0"/>
          <a:r>
            <a:rPr lang="fr-FR" b="1" dirty="0" smtClean="0"/>
            <a:t>DONNÉES ISSUES DU SECTEUR EXTRACTIF</a:t>
          </a:r>
          <a:endParaRPr lang="en-US" dirty="0"/>
        </a:p>
      </dgm:t>
    </dgm:pt>
    <dgm:pt modelId="{04904B60-A7C2-46AA-8432-58296F1F99CE}" type="parTrans" cxnId="{F589C2A5-CAAE-4217-B770-91E0CE22F600}">
      <dgm:prSet/>
      <dgm:spPr/>
      <dgm:t>
        <a:bodyPr/>
        <a:lstStyle/>
        <a:p>
          <a:endParaRPr lang="fr-FR"/>
        </a:p>
      </dgm:t>
    </dgm:pt>
    <dgm:pt modelId="{65AE8C19-9E3E-49DC-8F9B-4F9939B8640E}" type="sibTrans" cxnId="{F589C2A5-CAAE-4217-B770-91E0CE22F600}">
      <dgm:prSet/>
      <dgm:spPr/>
      <dgm:t>
        <a:bodyPr/>
        <a:lstStyle/>
        <a:p>
          <a:endParaRPr lang="fr-FR"/>
        </a:p>
      </dgm:t>
    </dgm:pt>
    <dgm:pt modelId="{9DB01E4C-F2F4-44E8-B1AE-4C3512F524C5}" type="pres">
      <dgm:prSet presAssocID="{A585803E-9903-4716-ABF4-04FD8BFCF8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37B4CDC-F72E-4705-BE30-3B6246DD376E}" type="pres">
      <dgm:prSet presAssocID="{8D720A5F-9F60-4CDB-918E-CFBD70EDA301}" presName="parentText" presStyleLbl="node1" presStyleIdx="0" presStyleCnt="1" custLinFactNeighborX="49964" custLinFactNeighborY="1028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6C7EB61-EAD6-4775-B1B8-EA81C00864DD}" type="presOf" srcId="{8D720A5F-9F60-4CDB-918E-CFBD70EDA301}" destId="{937B4CDC-F72E-4705-BE30-3B6246DD376E}" srcOrd="0" destOrd="0" presId="urn:microsoft.com/office/officeart/2005/8/layout/vList2"/>
    <dgm:cxn modelId="{EB19649E-F548-4E19-AA22-768FBDFFE77E}" type="presOf" srcId="{A585803E-9903-4716-ABF4-04FD8BFCF842}" destId="{9DB01E4C-F2F4-44E8-B1AE-4C3512F524C5}" srcOrd="0" destOrd="0" presId="urn:microsoft.com/office/officeart/2005/8/layout/vList2"/>
    <dgm:cxn modelId="{F589C2A5-CAAE-4217-B770-91E0CE22F600}" srcId="{A585803E-9903-4716-ABF4-04FD8BFCF842}" destId="{8D720A5F-9F60-4CDB-918E-CFBD70EDA301}" srcOrd="0" destOrd="0" parTransId="{04904B60-A7C2-46AA-8432-58296F1F99CE}" sibTransId="{65AE8C19-9E3E-49DC-8F9B-4F9939B8640E}"/>
    <dgm:cxn modelId="{08C708D5-A320-4258-8477-CC112D272320}" type="presParOf" srcId="{9DB01E4C-F2F4-44E8-B1AE-4C3512F524C5}" destId="{937B4CDC-F72E-4705-BE30-3B6246DD37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BE553E-6B78-458D-B299-5B46F9C9B1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EFF65FB-902A-4599-A0B7-9E952FFC7603}">
      <dgm:prSet custT="1"/>
      <dgm:spPr/>
      <dgm:t>
        <a:bodyPr/>
        <a:lstStyle/>
        <a:p>
          <a:pPr rtl="0"/>
          <a:r>
            <a: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Contribution du secteur dans l’économie </a:t>
          </a:r>
          <a:r>
            <a:rPr lang="fr-FR" sz="1500" b="1" dirty="0" smtClean="0"/>
            <a:t> </a:t>
          </a:r>
          <a:endParaRPr lang="en-US" sz="1500" dirty="0"/>
        </a:p>
      </dgm:t>
    </dgm:pt>
    <dgm:pt modelId="{870BB0B4-0B6F-4E21-A3E0-4C961125C8D4}" type="parTrans" cxnId="{D0FC90A9-32C6-4A8B-814F-AADF9D3A889C}">
      <dgm:prSet/>
      <dgm:spPr/>
      <dgm:t>
        <a:bodyPr/>
        <a:lstStyle/>
        <a:p>
          <a:endParaRPr lang="fr-FR"/>
        </a:p>
      </dgm:t>
    </dgm:pt>
    <dgm:pt modelId="{AE850ED1-2D6D-4F35-A186-AC432FE79D10}" type="sibTrans" cxnId="{D0FC90A9-32C6-4A8B-814F-AADF9D3A889C}">
      <dgm:prSet/>
      <dgm:spPr/>
      <dgm:t>
        <a:bodyPr/>
        <a:lstStyle/>
        <a:p>
          <a:endParaRPr lang="fr-FR"/>
        </a:p>
      </dgm:t>
    </dgm:pt>
    <dgm:pt modelId="{76339FF6-5453-4B8B-A424-4A8050765CC9}" type="pres">
      <dgm:prSet presAssocID="{FEBE553E-6B78-458D-B299-5B46F9C9B1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88175B2-2225-43DE-A6E9-00A00DF27499}" type="pres">
      <dgm:prSet presAssocID="{2EFF65FB-902A-4599-A0B7-9E952FFC7603}" presName="parentText" presStyleLbl="node1" presStyleIdx="0" presStyleCnt="1" custLinFactNeighborX="55806" custLinFactNeighborY="-789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1BC5C8A-09C5-4C24-AE86-219907F8E86A}" type="presOf" srcId="{FEBE553E-6B78-458D-B299-5B46F9C9B113}" destId="{76339FF6-5453-4B8B-A424-4A8050765CC9}" srcOrd="0" destOrd="0" presId="urn:microsoft.com/office/officeart/2005/8/layout/vList2"/>
    <dgm:cxn modelId="{D0FC90A9-32C6-4A8B-814F-AADF9D3A889C}" srcId="{FEBE553E-6B78-458D-B299-5B46F9C9B113}" destId="{2EFF65FB-902A-4599-A0B7-9E952FFC7603}" srcOrd="0" destOrd="0" parTransId="{870BB0B4-0B6F-4E21-A3E0-4C961125C8D4}" sibTransId="{AE850ED1-2D6D-4F35-A186-AC432FE79D10}"/>
    <dgm:cxn modelId="{C2CF20C8-D093-490A-A34B-795D97BB3B7F}" type="presOf" srcId="{2EFF65FB-902A-4599-A0B7-9E952FFC7603}" destId="{488175B2-2225-43DE-A6E9-00A00DF27499}" srcOrd="0" destOrd="0" presId="urn:microsoft.com/office/officeart/2005/8/layout/vList2"/>
    <dgm:cxn modelId="{3C1398B8-5B75-4329-9BDE-D85C30F4D6EE}" type="presParOf" srcId="{76339FF6-5453-4B8B-A424-4A8050765CC9}" destId="{488175B2-2225-43DE-A6E9-00A00DF274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F8050B-50E9-41EA-ADAC-E3ECEE212F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1C2CBC16-0BE9-4F78-8AA0-EA82DCAD0426}">
      <dgm:prSet/>
      <dgm:spPr/>
      <dgm:t>
        <a:bodyPr/>
        <a:lstStyle/>
        <a:p>
          <a:pPr rtl="0"/>
          <a:r>
            <a:rPr lang="fr-FR" b="1" dirty="0" smtClean="0"/>
            <a:t>La patente collectée en 2020</a:t>
          </a:r>
          <a:endParaRPr lang="en-US" dirty="0"/>
        </a:p>
      </dgm:t>
    </dgm:pt>
    <dgm:pt modelId="{136DB25A-C540-44DA-BF8F-B2C5AEFE669A}" type="parTrans" cxnId="{62BF26AF-2237-45BE-8B1F-9D95DC369465}">
      <dgm:prSet/>
      <dgm:spPr/>
      <dgm:t>
        <a:bodyPr/>
        <a:lstStyle/>
        <a:p>
          <a:endParaRPr lang="fr-FR"/>
        </a:p>
      </dgm:t>
    </dgm:pt>
    <dgm:pt modelId="{3685CF2F-514E-40BC-B1FC-9765AEE297BE}" type="sibTrans" cxnId="{62BF26AF-2237-45BE-8B1F-9D95DC369465}">
      <dgm:prSet/>
      <dgm:spPr/>
      <dgm:t>
        <a:bodyPr/>
        <a:lstStyle/>
        <a:p>
          <a:endParaRPr lang="fr-FR"/>
        </a:p>
      </dgm:t>
    </dgm:pt>
    <dgm:pt modelId="{D1BF4507-A54A-4228-A2E5-2172D9F37B86}">
      <dgm:prSet custT="1"/>
      <dgm:spPr/>
      <dgm:t>
        <a:bodyPr/>
        <a:lstStyle/>
        <a:p>
          <a:pPr rtl="0"/>
          <a:r>
            <a:rPr lang="fr-FR" sz="1800" dirty="0" smtClean="0"/>
            <a:t>Pour la patente, la somme totale payée en 2020 est de </a:t>
          </a:r>
          <a:r>
            <a:rPr lang="fr-FR" sz="1800" b="1" dirty="0" smtClean="0"/>
            <a:t>4 377 598 938</a:t>
          </a:r>
          <a:r>
            <a:rPr lang="fr-FR" sz="1800" dirty="0" smtClean="0"/>
            <a:t> FCFA. Ce montant est directement versé au budget des communes.</a:t>
          </a:r>
          <a:endParaRPr lang="en-US" sz="1800" dirty="0"/>
        </a:p>
      </dgm:t>
    </dgm:pt>
    <dgm:pt modelId="{3F81D2E2-9F0E-49BD-92B7-66A794143528}" type="parTrans" cxnId="{B4919F15-960A-4A73-AF1D-6523B03215E8}">
      <dgm:prSet/>
      <dgm:spPr/>
      <dgm:t>
        <a:bodyPr/>
        <a:lstStyle/>
        <a:p>
          <a:endParaRPr lang="fr-FR"/>
        </a:p>
      </dgm:t>
    </dgm:pt>
    <dgm:pt modelId="{23DF6497-82B4-4E28-A295-4FA92B0FCE3F}" type="sibTrans" cxnId="{B4919F15-960A-4A73-AF1D-6523B03215E8}">
      <dgm:prSet/>
      <dgm:spPr/>
      <dgm:t>
        <a:bodyPr/>
        <a:lstStyle/>
        <a:p>
          <a:endParaRPr lang="fr-FR"/>
        </a:p>
      </dgm:t>
    </dgm:pt>
    <dgm:pt modelId="{B58FD931-831A-4D24-87BD-2224D73E1665}" type="pres">
      <dgm:prSet presAssocID="{F2F8050B-50E9-41EA-ADAC-E3ECEE212F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4406C4E-6665-40D5-B4D3-C03EFE3F6917}" type="pres">
      <dgm:prSet presAssocID="{1C2CBC16-0BE9-4F78-8AA0-EA82DCAD04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38DB7B-5710-4222-932C-B5713BF5A56F}" type="pres">
      <dgm:prSet presAssocID="{1C2CBC16-0BE9-4F78-8AA0-EA82DCAD042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919F15-960A-4A73-AF1D-6523B03215E8}" srcId="{1C2CBC16-0BE9-4F78-8AA0-EA82DCAD0426}" destId="{D1BF4507-A54A-4228-A2E5-2172D9F37B86}" srcOrd="0" destOrd="0" parTransId="{3F81D2E2-9F0E-49BD-92B7-66A794143528}" sibTransId="{23DF6497-82B4-4E28-A295-4FA92B0FCE3F}"/>
    <dgm:cxn modelId="{03153DEC-91AB-426F-BC89-AEF3DFEF9893}" type="presOf" srcId="{D1BF4507-A54A-4228-A2E5-2172D9F37B86}" destId="{0138DB7B-5710-4222-932C-B5713BF5A56F}" srcOrd="0" destOrd="0" presId="urn:microsoft.com/office/officeart/2005/8/layout/vList2"/>
    <dgm:cxn modelId="{62BF26AF-2237-45BE-8B1F-9D95DC369465}" srcId="{F2F8050B-50E9-41EA-ADAC-E3ECEE212FF4}" destId="{1C2CBC16-0BE9-4F78-8AA0-EA82DCAD0426}" srcOrd="0" destOrd="0" parTransId="{136DB25A-C540-44DA-BF8F-B2C5AEFE669A}" sibTransId="{3685CF2F-514E-40BC-B1FC-9765AEE297BE}"/>
    <dgm:cxn modelId="{0A12AC21-78BA-4997-A2B7-C2049AAD2F05}" type="presOf" srcId="{1C2CBC16-0BE9-4F78-8AA0-EA82DCAD0426}" destId="{04406C4E-6665-40D5-B4D3-C03EFE3F6917}" srcOrd="0" destOrd="0" presId="urn:microsoft.com/office/officeart/2005/8/layout/vList2"/>
    <dgm:cxn modelId="{5DB06D75-BED8-49EA-9473-CBE7786152F3}" type="presOf" srcId="{F2F8050B-50E9-41EA-ADAC-E3ECEE212FF4}" destId="{B58FD931-831A-4D24-87BD-2224D73E1665}" srcOrd="0" destOrd="0" presId="urn:microsoft.com/office/officeart/2005/8/layout/vList2"/>
    <dgm:cxn modelId="{8FBFE350-7C39-4405-B9D0-EF5FA06E6D22}" type="presParOf" srcId="{B58FD931-831A-4D24-87BD-2224D73E1665}" destId="{04406C4E-6665-40D5-B4D3-C03EFE3F6917}" srcOrd="0" destOrd="0" presId="urn:microsoft.com/office/officeart/2005/8/layout/vList2"/>
    <dgm:cxn modelId="{0B3DD0F9-318A-48DD-A9CC-67913200D4F1}" type="presParOf" srcId="{B58FD931-831A-4D24-87BD-2224D73E1665}" destId="{0138DB7B-5710-4222-932C-B5713BF5A5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B1E3C4-AE59-4FD1-A7AB-7DB1DE13CA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667DEF-A5F9-4178-A3A3-5E7DE8C65FF0}">
      <dgm:prSet/>
      <dgm:spPr/>
      <dgm:t>
        <a:bodyPr/>
        <a:lstStyle/>
        <a:p>
          <a:pPr rtl="0"/>
          <a:r>
            <a:rPr lang="fr-FR" b="1" dirty="0" smtClean="0"/>
            <a:t>Montant au titre du Fonds de Financement de la Recherche géologique et minière et de soutien à la formation sur les sciences de la terre </a:t>
          </a:r>
          <a:endParaRPr lang="en-US" dirty="0"/>
        </a:p>
      </dgm:t>
    </dgm:pt>
    <dgm:pt modelId="{240F3344-1047-4BBE-9EEC-59238F01B8D3}" type="parTrans" cxnId="{BEC2557F-7A24-4095-8E37-259F15EF8E07}">
      <dgm:prSet/>
      <dgm:spPr/>
      <dgm:t>
        <a:bodyPr/>
        <a:lstStyle/>
        <a:p>
          <a:endParaRPr lang="fr-FR"/>
        </a:p>
      </dgm:t>
    </dgm:pt>
    <dgm:pt modelId="{74F18095-E831-48DF-9853-91BFACEEADC2}" type="sibTrans" cxnId="{BEC2557F-7A24-4095-8E37-259F15EF8E07}">
      <dgm:prSet/>
      <dgm:spPr/>
      <dgm:t>
        <a:bodyPr/>
        <a:lstStyle/>
        <a:p>
          <a:endParaRPr lang="fr-FR"/>
        </a:p>
      </dgm:t>
    </dgm:pt>
    <dgm:pt modelId="{1C80C584-1AB3-455B-8A8D-124C28535904}">
      <dgm:prSet/>
      <dgm:spPr/>
      <dgm:t>
        <a:bodyPr/>
        <a:lstStyle/>
        <a:p>
          <a:pPr rtl="0"/>
          <a:r>
            <a:rPr lang="fr-FR" dirty="0" smtClean="0"/>
            <a:t>Tableau :Situation de la répartition de l’argent du Fonds de Financement de la Recherche géologique et minière et de soutien à la formation sur les sciences de la terre</a:t>
          </a:r>
          <a:endParaRPr lang="en-US" dirty="0"/>
        </a:p>
      </dgm:t>
    </dgm:pt>
    <dgm:pt modelId="{DADAECBC-C398-433C-A4FE-8ECBB0500716}" type="parTrans" cxnId="{5F1D9EF2-EB38-4BCF-BBFC-3A843C98D3F1}">
      <dgm:prSet/>
      <dgm:spPr/>
      <dgm:t>
        <a:bodyPr/>
        <a:lstStyle/>
        <a:p>
          <a:endParaRPr lang="fr-FR"/>
        </a:p>
      </dgm:t>
    </dgm:pt>
    <dgm:pt modelId="{E132C271-352A-4FAF-A239-5D2DD905C76A}" type="sibTrans" cxnId="{5F1D9EF2-EB38-4BCF-BBFC-3A843C98D3F1}">
      <dgm:prSet/>
      <dgm:spPr/>
      <dgm:t>
        <a:bodyPr/>
        <a:lstStyle/>
        <a:p>
          <a:endParaRPr lang="fr-FR"/>
        </a:p>
      </dgm:t>
    </dgm:pt>
    <dgm:pt modelId="{5E58DE6E-836F-46C6-AB8B-F1CA8D014795}" type="pres">
      <dgm:prSet presAssocID="{30B1E3C4-AE59-4FD1-A7AB-7DB1DE13CA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AD150C7-ABC1-4E79-B61C-1EC4FC7EF651}" type="pres">
      <dgm:prSet presAssocID="{79667DEF-A5F9-4178-A3A3-5E7DE8C65FF0}" presName="parentText" presStyleLbl="node1" presStyleIdx="0" presStyleCnt="2" custScaleX="7694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5D8C57-1477-43EC-8A38-315337256969}" type="pres">
      <dgm:prSet presAssocID="{74F18095-E831-48DF-9853-91BFACEEADC2}" presName="spacer" presStyleCnt="0"/>
      <dgm:spPr/>
    </dgm:pt>
    <dgm:pt modelId="{07A9D36C-3E23-4C80-A5C9-D51EEC9E8FD4}" type="pres">
      <dgm:prSet presAssocID="{1C80C584-1AB3-455B-8A8D-124C285359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7034B2-8A5C-4B2B-B3BC-4D0C290D0641}" type="presOf" srcId="{79667DEF-A5F9-4178-A3A3-5E7DE8C65FF0}" destId="{AAD150C7-ABC1-4E79-B61C-1EC4FC7EF651}" srcOrd="0" destOrd="0" presId="urn:microsoft.com/office/officeart/2005/8/layout/vList2"/>
    <dgm:cxn modelId="{46A44219-7021-4104-935F-5F2A5EC156FF}" type="presOf" srcId="{30B1E3C4-AE59-4FD1-A7AB-7DB1DE13CA0E}" destId="{5E58DE6E-836F-46C6-AB8B-F1CA8D014795}" srcOrd="0" destOrd="0" presId="urn:microsoft.com/office/officeart/2005/8/layout/vList2"/>
    <dgm:cxn modelId="{BEC2557F-7A24-4095-8E37-259F15EF8E07}" srcId="{30B1E3C4-AE59-4FD1-A7AB-7DB1DE13CA0E}" destId="{79667DEF-A5F9-4178-A3A3-5E7DE8C65FF0}" srcOrd="0" destOrd="0" parTransId="{240F3344-1047-4BBE-9EEC-59238F01B8D3}" sibTransId="{74F18095-E831-48DF-9853-91BFACEEADC2}"/>
    <dgm:cxn modelId="{FA4805E9-B35C-4747-B74E-085D15155DEE}" type="presOf" srcId="{1C80C584-1AB3-455B-8A8D-124C28535904}" destId="{07A9D36C-3E23-4C80-A5C9-D51EEC9E8FD4}" srcOrd="0" destOrd="0" presId="urn:microsoft.com/office/officeart/2005/8/layout/vList2"/>
    <dgm:cxn modelId="{5F1D9EF2-EB38-4BCF-BBFC-3A843C98D3F1}" srcId="{30B1E3C4-AE59-4FD1-A7AB-7DB1DE13CA0E}" destId="{1C80C584-1AB3-455B-8A8D-124C28535904}" srcOrd="1" destOrd="0" parTransId="{DADAECBC-C398-433C-A4FE-8ECBB0500716}" sibTransId="{E132C271-352A-4FAF-A239-5D2DD905C76A}"/>
    <dgm:cxn modelId="{E5F1E690-0B59-4FE5-A29A-F3C8DF086D28}" type="presParOf" srcId="{5E58DE6E-836F-46C6-AB8B-F1CA8D014795}" destId="{AAD150C7-ABC1-4E79-B61C-1EC4FC7EF651}" srcOrd="0" destOrd="0" presId="urn:microsoft.com/office/officeart/2005/8/layout/vList2"/>
    <dgm:cxn modelId="{C75E0AD1-885B-4DC4-8146-30DE573A6498}" type="presParOf" srcId="{5E58DE6E-836F-46C6-AB8B-F1CA8D014795}" destId="{155D8C57-1477-43EC-8A38-315337256969}" srcOrd="1" destOrd="0" presId="urn:microsoft.com/office/officeart/2005/8/layout/vList2"/>
    <dgm:cxn modelId="{6002D4D8-562E-4B5E-A9A4-DFE90525C8CD}" type="presParOf" srcId="{5E58DE6E-836F-46C6-AB8B-F1CA8D014795}" destId="{07A9D36C-3E23-4C80-A5C9-D51EEC9E8F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295232-8D3C-4D80-A8D7-2F71AE78E8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903BA06C-AC95-4FD9-B1F8-8EE584BA9012}">
      <dgm:prSet/>
      <dgm:spPr/>
      <dgm:t>
        <a:bodyPr/>
        <a:lstStyle/>
        <a:p>
          <a:pPr rtl="0"/>
          <a:r>
            <a:rPr lang="fr-FR" b="1" smtClean="0"/>
            <a:t>les versements effectués à l’UEMOA et à la CEDEAO</a:t>
          </a:r>
          <a:endParaRPr lang="en-US"/>
        </a:p>
      </dgm:t>
    </dgm:pt>
    <dgm:pt modelId="{532ABCFE-B742-4724-9B11-C43996E9E852}" type="parTrans" cxnId="{4CFACE01-F0A9-4969-9AA4-60A04366180C}">
      <dgm:prSet/>
      <dgm:spPr/>
      <dgm:t>
        <a:bodyPr/>
        <a:lstStyle/>
        <a:p>
          <a:endParaRPr lang="fr-FR"/>
        </a:p>
      </dgm:t>
    </dgm:pt>
    <dgm:pt modelId="{8FCEFED9-DBB9-4479-BA43-F066115BAADD}" type="sibTrans" cxnId="{4CFACE01-F0A9-4969-9AA4-60A04366180C}">
      <dgm:prSet/>
      <dgm:spPr/>
      <dgm:t>
        <a:bodyPr/>
        <a:lstStyle/>
        <a:p>
          <a:endParaRPr lang="fr-FR"/>
        </a:p>
      </dgm:t>
    </dgm:pt>
    <dgm:pt modelId="{09D33909-39D5-4A32-A71C-56745C1215BF}" type="pres">
      <dgm:prSet presAssocID="{4E295232-8D3C-4D80-A8D7-2F71AE78E8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CCD5E1-6E11-40B5-8138-81D989ADD8FC}" type="pres">
      <dgm:prSet presAssocID="{903BA06C-AC95-4FD9-B1F8-8EE584BA90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CFACE01-F0A9-4969-9AA4-60A04366180C}" srcId="{4E295232-8D3C-4D80-A8D7-2F71AE78E85C}" destId="{903BA06C-AC95-4FD9-B1F8-8EE584BA9012}" srcOrd="0" destOrd="0" parTransId="{532ABCFE-B742-4724-9B11-C43996E9E852}" sibTransId="{8FCEFED9-DBB9-4479-BA43-F066115BAADD}"/>
    <dgm:cxn modelId="{85488815-9707-4FEA-BE19-D3948D2F407C}" type="presOf" srcId="{903BA06C-AC95-4FD9-B1F8-8EE584BA9012}" destId="{94CCD5E1-6E11-40B5-8138-81D989ADD8FC}" srcOrd="0" destOrd="0" presId="urn:microsoft.com/office/officeart/2005/8/layout/vList2"/>
    <dgm:cxn modelId="{12287256-F9F9-47AF-BFB8-3C4A4F5FFAC8}" type="presOf" srcId="{4E295232-8D3C-4D80-A8D7-2F71AE78E85C}" destId="{09D33909-39D5-4A32-A71C-56745C1215BF}" srcOrd="0" destOrd="0" presId="urn:microsoft.com/office/officeart/2005/8/layout/vList2"/>
    <dgm:cxn modelId="{BE7A1A1A-23F3-410E-B6FD-55684A011BF8}" type="presParOf" srcId="{09D33909-39D5-4A32-A71C-56745C1215BF}" destId="{94CCD5E1-6E11-40B5-8138-81D989ADD8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3698E-38E2-441E-A59D-94F6022D85E4}">
      <dsp:nvSpPr>
        <dsp:cNvPr id="0" name=""/>
        <dsp:cNvSpPr/>
      </dsp:nvSpPr>
      <dsp:spPr>
        <a:xfrm>
          <a:off x="0" y="8245"/>
          <a:ext cx="5706049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smtClean="0"/>
            <a:t>APERCU DE L’ITIE-BF</a:t>
          </a:r>
          <a:endParaRPr lang="en-US" sz="3800" kern="1200"/>
        </a:p>
      </dsp:txBody>
      <dsp:txXfrm>
        <a:off x="43407" y="51652"/>
        <a:ext cx="5619235" cy="80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0D6C3-6DD0-4585-8B28-600E3B2AA822}">
      <dsp:nvSpPr>
        <dsp:cNvPr id="0" name=""/>
        <dsp:cNvSpPr/>
      </dsp:nvSpPr>
      <dsp:spPr>
        <a:xfrm>
          <a:off x="0" y="160768"/>
          <a:ext cx="4325566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/>
            <a:t>CHAINE DES VALEURS DE l’ITIE</a:t>
          </a:r>
          <a:endParaRPr lang="en-US" sz="2200" kern="1200" dirty="0"/>
        </a:p>
      </dsp:txBody>
      <dsp:txXfrm>
        <a:off x="25130" y="185898"/>
        <a:ext cx="4275306" cy="464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07D76-3ECB-4597-B8B7-298F34AE5259}">
      <dsp:nvSpPr>
        <dsp:cNvPr id="0" name=""/>
        <dsp:cNvSpPr/>
      </dsp:nvSpPr>
      <dsp:spPr>
        <a:xfrm>
          <a:off x="0" y="8160"/>
          <a:ext cx="6069037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smtClean="0"/>
            <a:t>Données sur la production</a:t>
          </a:r>
          <a:endParaRPr lang="en-US" sz="3400" kern="1200"/>
        </a:p>
      </dsp:txBody>
      <dsp:txXfrm>
        <a:off x="38838" y="46998"/>
        <a:ext cx="5991361" cy="717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F0DBF-7771-4A9A-9859-C1CEC6845BBD}">
      <dsp:nvSpPr>
        <dsp:cNvPr id="0" name=""/>
        <dsp:cNvSpPr/>
      </dsp:nvSpPr>
      <dsp:spPr>
        <a:xfrm>
          <a:off x="0" y="57211"/>
          <a:ext cx="4409048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smtClean="0"/>
            <a:t>Données sur l’Exportation</a:t>
          </a:r>
          <a:endParaRPr lang="en-US" sz="2700" kern="1200"/>
        </a:p>
      </dsp:txBody>
      <dsp:txXfrm>
        <a:off x="30842" y="88053"/>
        <a:ext cx="4347364" cy="570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B4CDC-F72E-4705-BE30-3B6246DD376E}">
      <dsp:nvSpPr>
        <dsp:cNvPr id="0" name=""/>
        <dsp:cNvSpPr/>
      </dsp:nvSpPr>
      <dsp:spPr>
        <a:xfrm>
          <a:off x="0" y="57607"/>
          <a:ext cx="5555012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DONNÉES ISSUES DU SECTEUR EXTRACTIF</a:t>
          </a:r>
          <a:endParaRPr lang="en-US" sz="2100" kern="1200" dirty="0"/>
        </a:p>
      </dsp:txBody>
      <dsp:txXfrm>
        <a:off x="23988" y="81595"/>
        <a:ext cx="5507036" cy="443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75B2-2225-43DE-A6E9-00A00DF27499}">
      <dsp:nvSpPr>
        <dsp:cNvPr id="0" name=""/>
        <dsp:cNvSpPr/>
      </dsp:nvSpPr>
      <dsp:spPr>
        <a:xfrm>
          <a:off x="0" y="0"/>
          <a:ext cx="4037989" cy="3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Contribution du secteur dans l’économie </a:t>
          </a:r>
          <a:r>
            <a:rPr lang="fr-FR" sz="1500" b="1" kern="1200" dirty="0" smtClean="0"/>
            <a:t> </a:t>
          </a:r>
          <a:endParaRPr lang="en-US" sz="1500" kern="1200" dirty="0"/>
        </a:p>
      </dsp:txBody>
      <dsp:txXfrm>
        <a:off x="17991" y="17991"/>
        <a:ext cx="4002007" cy="332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06C4E-6665-40D5-B4D3-C03EFE3F6917}">
      <dsp:nvSpPr>
        <dsp:cNvPr id="0" name=""/>
        <dsp:cNvSpPr/>
      </dsp:nvSpPr>
      <dsp:spPr>
        <a:xfrm>
          <a:off x="0" y="9420"/>
          <a:ext cx="7606687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La patente collectée en 2020</a:t>
          </a:r>
          <a:endParaRPr lang="en-US" sz="1000" kern="1200" dirty="0"/>
        </a:p>
      </dsp:txBody>
      <dsp:txXfrm>
        <a:off x="11423" y="20843"/>
        <a:ext cx="7583841" cy="211154"/>
      </dsp:txXfrm>
    </dsp:sp>
    <dsp:sp modelId="{0138DB7B-5710-4222-932C-B5713BF5A56F}">
      <dsp:nvSpPr>
        <dsp:cNvPr id="0" name=""/>
        <dsp:cNvSpPr/>
      </dsp:nvSpPr>
      <dsp:spPr>
        <a:xfrm>
          <a:off x="0" y="243420"/>
          <a:ext cx="7606687" cy="76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1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kern="1200" dirty="0" smtClean="0"/>
            <a:t>Pour la patente, la somme totale payée en 2020 est de </a:t>
          </a:r>
          <a:r>
            <a:rPr lang="fr-FR" sz="1800" b="1" kern="1200" dirty="0" smtClean="0"/>
            <a:t>4 377 598 938</a:t>
          </a:r>
          <a:r>
            <a:rPr lang="fr-FR" sz="1800" kern="1200" dirty="0" smtClean="0"/>
            <a:t> FCFA. Ce montant est directement versé au budget des communes.</a:t>
          </a:r>
          <a:endParaRPr lang="en-US" sz="1800" kern="1200" dirty="0"/>
        </a:p>
      </dsp:txBody>
      <dsp:txXfrm>
        <a:off x="0" y="243420"/>
        <a:ext cx="7606687" cy="7658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150C7-ABC1-4E79-B61C-1EC4FC7EF651}">
      <dsp:nvSpPr>
        <dsp:cNvPr id="0" name=""/>
        <dsp:cNvSpPr/>
      </dsp:nvSpPr>
      <dsp:spPr>
        <a:xfrm>
          <a:off x="1074385" y="38557"/>
          <a:ext cx="7171017" cy="463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Montant au titre du Fonds de Financement de la Recherche géologique et minière et de soutien à la formation sur les sciences de la terre </a:t>
          </a:r>
          <a:endParaRPr lang="en-US" sz="1200" kern="1200" dirty="0"/>
        </a:p>
      </dsp:txBody>
      <dsp:txXfrm>
        <a:off x="1097002" y="61174"/>
        <a:ext cx="7125783" cy="418085"/>
      </dsp:txXfrm>
    </dsp:sp>
    <dsp:sp modelId="{07A9D36C-3E23-4C80-A5C9-D51EEC9E8FD4}">
      <dsp:nvSpPr>
        <dsp:cNvPr id="0" name=""/>
        <dsp:cNvSpPr/>
      </dsp:nvSpPr>
      <dsp:spPr>
        <a:xfrm>
          <a:off x="0" y="536437"/>
          <a:ext cx="9319788" cy="463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Tableau :Situation de la répartition de l’argent du Fonds de Financement de la Recherche géologique et minière et de soutien à la formation sur les sciences de la terre</a:t>
          </a:r>
          <a:endParaRPr lang="en-US" sz="1200" kern="1200" dirty="0"/>
        </a:p>
      </dsp:txBody>
      <dsp:txXfrm>
        <a:off x="22617" y="559054"/>
        <a:ext cx="9274554" cy="4180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CD5E1-6E11-40B5-8138-81D989ADD8FC}">
      <dsp:nvSpPr>
        <dsp:cNvPr id="0" name=""/>
        <dsp:cNvSpPr/>
      </dsp:nvSpPr>
      <dsp:spPr>
        <a:xfrm>
          <a:off x="0" y="13804"/>
          <a:ext cx="3408305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smtClean="0"/>
            <a:t>les versements effectués à l’UEMOA et à la CEDEAO</a:t>
          </a:r>
          <a:endParaRPr lang="en-US" sz="1000" kern="1200"/>
        </a:p>
      </dsp:txBody>
      <dsp:txXfrm>
        <a:off x="11423" y="25227"/>
        <a:ext cx="3385459" cy="211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486DC-88D5-483C-ADFD-340DA40686E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4F8FE-6980-4B04-A373-05595486F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87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03F0-E183-47E2-80B1-884FBD21287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69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03F0-E183-47E2-80B1-884FBD21287B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9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03F0-E183-47E2-80B1-884FBD21287B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96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03F0-E183-47E2-80B1-884FBD21287B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1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03F0-E183-47E2-80B1-884FBD21287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1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03F0-E183-47E2-80B1-884FBD21287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6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03F0-E183-47E2-80B1-884FBD21287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03F0-E183-47E2-80B1-884FBD21287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9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03F0-E183-47E2-80B1-884FBD21287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2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03F0-E183-47E2-80B1-884FBD21287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03F0-E183-47E2-80B1-884FBD21287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4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03F0-E183-47E2-80B1-884FBD21287B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9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7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66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42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87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728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5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76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79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22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2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36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74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24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62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9CD01-3647-4F95-B004-321EAAFB9A2F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9ED503-1D6D-40A9-A89E-021EDD8B6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4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diagramDrawing" Target="../diagrams/drawing6.xml"/><Relationship Id="rId1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6.jpeg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Relationship Id="rId1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chart" Target="../charts/chart3.xml"/><Relationship Id="rId9" Type="http://schemas.microsoft.com/office/2007/relationships/diagramDrawing" Target="../diagrams/drawin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tie-bf.bf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5435" y="1480043"/>
            <a:ext cx="10728108" cy="199744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CONTENU DU RAPPORT ITIE 2020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14016"/>
            <a:ext cx="8943975" cy="2335264"/>
          </a:xfrm>
        </p:spPr>
        <p:txBody>
          <a:bodyPr>
            <a:normAutofit fontScale="77500" lnSpcReduction="20000"/>
          </a:bodyPr>
          <a:lstStyle/>
          <a:p>
            <a:r>
              <a:rPr lang="fr-F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OUAGADOUGOU  29 Juin 2022</a:t>
            </a:r>
          </a:p>
          <a:p>
            <a:pPr algn="l">
              <a:lnSpc>
                <a:spcPct val="120000"/>
              </a:lnSpc>
            </a:pPr>
            <a:r>
              <a:rPr lang="fr-FR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Présenté par</a:t>
            </a:r>
            <a:endParaRPr lang="fr-FR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fr-F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DIALLO </a:t>
            </a:r>
            <a:r>
              <a:rPr lang="fr-FR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Boureima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Conseiller des Affaires Economique ,Chargé d’études au département </a:t>
            </a:r>
            <a:r>
              <a:rPr lang="fr-FR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mise en  Œuvre de la Norme </a:t>
            </a:r>
            <a:r>
              <a:rPr lang="fr-FR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ITIE </a:t>
            </a:r>
          </a:p>
          <a:p>
            <a:pPr>
              <a:lnSpc>
                <a:spcPct val="120000"/>
              </a:lnSpc>
            </a:pPr>
            <a:r>
              <a:rPr lang="fr-FR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boureimadiallo29@gmail.com </a:t>
            </a:r>
            <a:endParaRPr lang="fr-FR" sz="2600" dirty="0"/>
          </a:p>
          <a:p>
            <a:endParaRPr lang="fr-FR" sz="2100" dirty="0"/>
          </a:p>
          <a:p>
            <a:endParaRPr lang="fr-FR" sz="2100" dirty="0" smtClean="0"/>
          </a:p>
          <a:p>
            <a:endParaRPr lang="fr-FR" sz="1200" i="1" dirty="0" smtClean="0"/>
          </a:p>
          <a:p>
            <a:endParaRPr lang="fr-FR" sz="1200" i="1" dirty="0" smtClean="0"/>
          </a:p>
          <a:p>
            <a:endParaRPr lang="fr-FR" sz="1200" i="1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C9A8-50C9-42F4-834A-9B76B3F2DD5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10224460" y="6465888"/>
            <a:ext cx="1967541" cy="392112"/>
          </a:xfrm>
        </p:spPr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0057469" y="49250"/>
          <a:ext cx="2134783" cy="748977"/>
        </p:xfrm>
        <a:graphic>
          <a:graphicData uri="http://schemas.openxmlformats.org/drawingml/2006/table">
            <a:tbl>
              <a:tblPr/>
              <a:tblGrid>
                <a:gridCol w="2134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8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dirty="0">
                          <a:latin typeface="Arial"/>
                          <a:ea typeface="Times New Roman"/>
                          <a:cs typeface="Times New Roman"/>
                        </a:rPr>
                        <a:t>BURKINA FASO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dirty="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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cap="small" dirty="0">
                          <a:latin typeface="Arial"/>
                          <a:ea typeface="Times New Roman"/>
                          <a:cs typeface="Times New Roman"/>
                        </a:rPr>
                        <a:t>Unité- Progrès- Justice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00" marR="89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10" descr="C:\Users\HP\Desktop\Drapeau 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65888"/>
            <a:ext cx="12192001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35220"/>
            <a:ext cx="4267570" cy="1208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8"/>
            <a:ext cx="10515600" cy="54867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 D’ELABORATION DE RAPPORT ITIE </a:t>
            </a:r>
            <a:b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(4/</a:t>
            </a:r>
            <a:r>
              <a:rPr lang="fr-FR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549007"/>
            <a:ext cx="11471564" cy="5556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PERIMETTRE DU RAPPORT ITIE </a:t>
            </a:r>
            <a:endParaRPr lang="fr-FR" sz="1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BFA1-8D27-4472-BB4B-5BA226170F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C:\Users\HP\Desktop\Drapeau 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56350"/>
            <a:ext cx="12192001" cy="50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1178821"/>
            <a:ext cx="11049000" cy="17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255614"/>
              </p:ext>
            </p:extLst>
          </p:nvPr>
        </p:nvGraphicFramePr>
        <p:xfrm>
          <a:off x="525373" y="1189235"/>
          <a:ext cx="10806548" cy="5191495"/>
        </p:xfrm>
        <a:graphic>
          <a:graphicData uri="http://schemas.openxmlformats.org/drawingml/2006/table">
            <a:tbl>
              <a:tblPr firstRow="1" firstCol="1" bandRow="1"/>
              <a:tblGrid>
                <a:gridCol w="486054">
                  <a:extLst>
                    <a:ext uri="{9D8B030D-6E8A-4147-A177-3AD203B41FA5}">
                      <a16:colId xmlns:a16="http://schemas.microsoft.com/office/drawing/2014/main" val="3292169112"/>
                    </a:ext>
                  </a:extLst>
                </a:gridCol>
                <a:gridCol w="2804401">
                  <a:extLst>
                    <a:ext uri="{9D8B030D-6E8A-4147-A177-3AD203B41FA5}">
                      <a16:colId xmlns:a16="http://schemas.microsoft.com/office/drawing/2014/main" val="2487964017"/>
                    </a:ext>
                  </a:extLst>
                </a:gridCol>
                <a:gridCol w="3492635">
                  <a:extLst>
                    <a:ext uri="{9D8B030D-6E8A-4147-A177-3AD203B41FA5}">
                      <a16:colId xmlns:a16="http://schemas.microsoft.com/office/drawing/2014/main" val="569128970"/>
                    </a:ext>
                  </a:extLst>
                </a:gridCol>
                <a:gridCol w="4023458">
                  <a:extLst>
                    <a:ext uri="{9D8B030D-6E8A-4147-A177-3AD203B41FA5}">
                      <a16:colId xmlns:a16="http://schemas.microsoft.com/office/drawing/2014/main" val="4204898830"/>
                    </a:ext>
                  </a:extLst>
                </a:gridCol>
              </a:tblGrid>
              <a:tr h="30848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Sociétés extractives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services d’Etat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94352"/>
                  </a:ext>
                </a:extLst>
              </a:tr>
              <a:tr h="3084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 de la société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de permis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07451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ESSAKANE SA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Régies financières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66084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BISSA GOLD  SA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Générale des Impôts (DGI)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904295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SEMAFO BURKINA FASO SA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Générale des Douanes (DGD)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91383"/>
                  </a:ext>
                </a:extLst>
              </a:tr>
              <a:tr h="85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HOUNDE EXPLORATION BF SARL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de recherche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Générale du Trésor et de la Comptabilité Publique (DGTCP)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037364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HOUNDE GOLD OPERATION  SA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Entreprise d’État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600917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RIVERSTONE KARMA SA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Société d'Exploitation des Phosphates du Burkina (SEPB)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53593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SEMAFO BOUNGOU SA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Entités publiques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16027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44236" y="881458"/>
            <a:ext cx="93379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fr-FR" altLang="fr-FR" sz="14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ableau </a:t>
            </a:r>
            <a:r>
              <a:rPr kumimoji="0" lang="fr-FR" altLang="fr-FR" sz="1400" b="1" i="1" u="none" strike="noStrike" cap="none" normalizeH="0" baseline="0" dirty="0" smtClean="0" bmk="_Toc6911435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Liste des sociétés minières et des services de l’Etat retenus pour le rapport ITIE 2020.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8"/>
            <a:ext cx="10515600" cy="54867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 D’ELABORATION DE RAPPORT ITIE </a:t>
            </a:r>
            <a:b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(5/</a:t>
            </a:r>
            <a:r>
              <a:rPr lang="fr-FR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549007"/>
            <a:ext cx="11471564" cy="5556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PERIMETTRE DU RAPPORT ITIE </a:t>
            </a:r>
            <a:endParaRPr lang="fr-FR" sz="1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BFA1-8D27-4472-BB4B-5BA226170F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C:\Users\HP\Desktop\Drapeau 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56350"/>
            <a:ext cx="12192001" cy="50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1178821"/>
            <a:ext cx="11049000" cy="17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80422"/>
              </p:ext>
            </p:extLst>
          </p:nvPr>
        </p:nvGraphicFramePr>
        <p:xfrm>
          <a:off x="-3" y="1044589"/>
          <a:ext cx="12011895" cy="7760959"/>
        </p:xfrm>
        <a:graphic>
          <a:graphicData uri="http://schemas.openxmlformats.org/drawingml/2006/table">
            <a:tbl>
              <a:tblPr firstRow="1" firstCol="1" bandRow="1"/>
              <a:tblGrid>
                <a:gridCol w="540268">
                  <a:extLst>
                    <a:ext uri="{9D8B030D-6E8A-4147-A177-3AD203B41FA5}">
                      <a16:colId xmlns:a16="http://schemas.microsoft.com/office/drawing/2014/main" val="3292169112"/>
                    </a:ext>
                  </a:extLst>
                </a:gridCol>
                <a:gridCol w="3117200">
                  <a:extLst>
                    <a:ext uri="{9D8B030D-6E8A-4147-A177-3AD203B41FA5}">
                      <a16:colId xmlns:a16="http://schemas.microsoft.com/office/drawing/2014/main" val="2487964017"/>
                    </a:ext>
                  </a:extLst>
                </a:gridCol>
                <a:gridCol w="2189153">
                  <a:extLst>
                    <a:ext uri="{9D8B030D-6E8A-4147-A177-3AD203B41FA5}">
                      <a16:colId xmlns:a16="http://schemas.microsoft.com/office/drawing/2014/main" val="569128970"/>
                    </a:ext>
                  </a:extLst>
                </a:gridCol>
                <a:gridCol w="6165274">
                  <a:extLst>
                    <a:ext uri="{9D8B030D-6E8A-4147-A177-3AD203B41FA5}">
                      <a16:colId xmlns:a16="http://schemas.microsoft.com/office/drawing/2014/main" val="4204898830"/>
                    </a:ext>
                  </a:extLst>
                </a:gridCol>
              </a:tblGrid>
              <a:tr h="30848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Sociétés extractives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services d’Etat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94352"/>
                  </a:ext>
                </a:extLst>
              </a:tr>
              <a:tr h="3084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 de la société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de permis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07451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BURKINA MINING COMPANY SA (BMC)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Agence Nationale d’Encadrement des Exploitations Minières Artisanales et Semi-mécanisées (ANEEMAS)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66084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ROXGOLD SANU   SA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 National de Sécurisation des Sites Miniers (ONASSIM)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904295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SOMITA SA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Agence Nationale d'Evaluation Environnementale (ANEVE (Ex BUNEE))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91383"/>
                  </a:ext>
                </a:extLst>
              </a:tr>
              <a:tr h="858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NANTOU MINING BURKINA FASO SA</a:t>
                      </a:r>
                      <a:endParaRPr lang="fr-FR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Bureau des Mines et de la Géologie du Burkina (BUMIGEB)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037364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NETIANA MINING COMPANY(NMC)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Données contextuelles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600917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WAHGNION GOLD OPERATIONS SA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Générale du Cadastre Minier (DGCM)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53593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BOUERE-DOHOUN GOLD OPERATION SA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2867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SOMISA SA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73768"/>
                  </a:ext>
                </a:extLst>
              </a:tr>
              <a:tr h="507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NORDGOLD SAMTENGA SA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 d'exploitation industrielle</a:t>
                      </a:r>
                      <a:endParaRPr lang="fr-FR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511832"/>
                  </a:ext>
                </a:extLst>
              </a:tr>
              <a:tr h="61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Société d'Exploitation des Phosphates du Burkina (SEPB)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Nc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Générale des Etudes et des Statistiques Sectorielles/Ministère des Mines et des Carrières (DGESS/MMC)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16027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68481" y="798929"/>
            <a:ext cx="93379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fr-FR" altLang="fr-FR" sz="14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ableau </a:t>
            </a:r>
            <a:r>
              <a:rPr kumimoji="0" lang="fr-FR" altLang="fr-FR" sz="1400" b="1" i="1" u="none" strike="noStrike" cap="none" normalizeH="0" baseline="0" dirty="0" smtClean="0" bmk="_Toc6911435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Liste des sociétés minières et des services de l’Etat retenus pour le rapport ITIE 2020.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732" y="328"/>
            <a:ext cx="7033846" cy="54867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 D’ELABORATION DE RAPPORT ITIE </a:t>
            </a:r>
            <a:b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(6/6) 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549007"/>
            <a:ext cx="11471564" cy="5556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fr-FR" sz="1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fr-FR" sz="1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BFA1-8D27-4472-BB4B-5BA226170F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C:\Users\HP\Desktop\Drapeau 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56350"/>
            <a:ext cx="12192001" cy="50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903408533"/>
              </p:ext>
            </p:extLst>
          </p:nvPr>
        </p:nvGraphicFramePr>
        <p:xfrm>
          <a:off x="2611901" y="1097686"/>
          <a:ext cx="4325566" cy="70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800" y="2453998"/>
            <a:ext cx="114715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57" y="2150267"/>
            <a:ext cx="8094501" cy="3605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12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273" y="0"/>
            <a:ext cx="10522527" cy="54900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DONNÉES </a:t>
            </a:r>
            <a:r>
              <a:rPr lang="fr-FR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ISSUS DU SECTEUR EXTRACTIF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9382" y="693023"/>
            <a:ext cx="11360727" cy="5412259"/>
          </a:xfrm>
        </p:spPr>
        <p:txBody>
          <a:bodyPr>
            <a:normAutofit/>
          </a:bodyPr>
          <a:lstStyle/>
          <a:p>
            <a:pPr marL="68580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Données sur les titre miniers et autorisation </a:t>
            </a:r>
          </a:p>
          <a:p>
            <a:pPr marL="68580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fr-FR" sz="1800" b="1" cap="all" dirty="0">
              <a:ea typeface="Calibri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900" cap="all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05000"/>
              </a:lnSpc>
              <a:buNone/>
              <a:defRPr/>
            </a:pPr>
            <a:endParaRPr lang="fr-FR" sz="240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fr-FR" sz="2400" b="1" cap="all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BFA1-8D27-4472-BB4B-5BA226170F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C:\Users\HP\Desktop\Drapeau 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65888"/>
            <a:ext cx="12192001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116757"/>
              </p:ext>
            </p:extLst>
          </p:nvPr>
        </p:nvGraphicFramePr>
        <p:xfrm>
          <a:off x="904875" y="19018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37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838200" y="365126"/>
          <a:ext cx="6069037" cy="81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5749" y="14559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Tableau 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de la production du secteur extractif par substance en </a:t>
            </a:r>
            <a:r>
              <a:rPr lang="fr-F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44828"/>
              </p:ext>
            </p:extLst>
          </p:nvPr>
        </p:nvGraphicFramePr>
        <p:xfrm>
          <a:off x="925749" y="1728026"/>
          <a:ext cx="9371802" cy="4358211"/>
        </p:xfrm>
        <a:graphic>
          <a:graphicData uri="http://schemas.openxmlformats.org/drawingml/2006/table">
            <a:tbl>
              <a:tblPr firstRow="1" firstCol="1" bandRow="1"/>
              <a:tblGrid>
                <a:gridCol w="2029932">
                  <a:extLst>
                    <a:ext uri="{9D8B030D-6E8A-4147-A177-3AD203B41FA5}">
                      <a16:colId xmlns:a16="http://schemas.microsoft.com/office/drawing/2014/main" val="195627734"/>
                    </a:ext>
                  </a:extLst>
                </a:gridCol>
                <a:gridCol w="2029932">
                  <a:extLst>
                    <a:ext uri="{9D8B030D-6E8A-4147-A177-3AD203B41FA5}">
                      <a16:colId xmlns:a16="http://schemas.microsoft.com/office/drawing/2014/main" val="3928951467"/>
                    </a:ext>
                  </a:extLst>
                </a:gridCol>
                <a:gridCol w="2031807">
                  <a:extLst>
                    <a:ext uri="{9D8B030D-6E8A-4147-A177-3AD203B41FA5}">
                      <a16:colId xmlns:a16="http://schemas.microsoft.com/office/drawing/2014/main" val="1755920031"/>
                    </a:ext>
                  </a:extLst>
                </a:gridCol>
                <a:gridCol w="3280131">
                  <a:extLst>
                    <a:ext uri="{9D8B030D-6E8A-4147-A177-3AD203B41FA5}">
                      <a16:colId xmlns:a16="http://schemas.microsoft.com/office/drawing/2014/main" val="1899489184"/>
                    </a:ext>
                  </a:extLst>
                </a:gridCol>
              </a:tblGrid>
              <a:tr h="878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Minerais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Valeur en milliards de FCFA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782520"/>
                  </a:ext>
                </a:extLst>
              </a:tr>
              <a:tr h="497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industriel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Tonnes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62,74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1 883,76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368907"/>
                  </a:ext>
                </a:extLst>
              </a:tr>
              <a:tr h="497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artisanal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31233"/>
                  </a:ext>
                </a:extLst>
              </a:tr>
              <a:tr h="497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Tonnes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152 540,18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60,75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169320"/>
                  </a:ext>
                </a:extLst>
              </a:tr>
              <a:tr h="497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Tonnes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161859"/>
                  </a:ext>
                </a:extLst>
              </a:tr>
              <a:tr h="497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Phosphate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2 802,8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72995"/>
                  </a:ext>
                </a:extLst>
              </a:tr>
              <a:tr h="497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Carrière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1 221 223,92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34885"/>
                  </a:ext>
                </a:extLst>
              </a:tr>
              <a:tr h="49705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1 533,73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9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2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449920013"/>
              </p:ext>
            </p:extLst>
          </p:nvPr>
        </p:nvGraphicFramePr>
        <p:xfrm>
          <a:off x="1316503" y="449531"/>
          <a:ext cx="4409048" cy="74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5249" y="1533588"/>
            <a:ext cx="10678551" cy="2941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Tableau :Situation des exportations du secteur extractif par substance en 2020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79612"/>
              </p:ext>
            </p:extLst>
          </p:nvPr>
        </p:nvGraphicFramePr>
        <p:xfrm>
          <a:off x="675249" y="1959661"/>
          <a:ext cx="9087730" cy="2682676"/>
        </p:xfrm>
        <a:graphic>
          <a:graphicData uri="http://schemas.openxmlformats.org/drawingml/2006/table">
            <a:tbl>
              <a:tblPr firstRow="1" firstCol="1" bandRow="1"/>
              <a:tblGrid>
                <a:gridCol w="1693953">
                  <a:extLst>
                    <a:ext uri="{9D8B030D-6E8A-4147-A177-3AD203B41FA5}">
                      <a16:colId xmlns:a16="http://schemas.microsoft.com/office/drawing/2014/main" val="2916483093"/>
                    </a:ext>
                  </a:extLst>
                </a:gridCol>
                <a:gridCol w="1611955">
                  <a:extLst>
                    <a:ext uri="{9D8B030D-6E8A-4147-A177-3AD203B41FA5}">
                      <a16:colId xmlns:a16="http://schemas.microsoft.com/office/drawing/2014/main" val="3083683502"/>
                    </a:ext>
                  </a:extLst>
                </a:gridCol>
                <a:gridCol w="1777769">
                  <a:extLst>
                    <a:ext uri="{9D8B030D-6E8A-4147-A177-3AD203B41FA5}">
                      <a16:colId xmlns:a16="http://schemas.microsoft.com/office/drawing/2014/main" val="477309505"/>
                    </a:ext>
                  </a:extLst>
                </a:gridCol>
                <a:gridCol w="4004053">
                  <a:extLst>
                    <a:ext uri="{9D8B030D-6E8A-4147-A177-3AD203B41FA5}">
                      <a16:colId xmlns:a16="http://schemas.microsoft.com/office/drawing/2014/main" val="215802869"/>
                    </a:ext>
                  </a:extLst>
                </a:gridCol>
              </a:tblGrid>
              <a:tr h="692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Minerais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Valeur en milliards FCFA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826107"/>
                  </a:ext>
                </a:extLst>
              </a:tr>
              <a:tr h="497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2050,76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289295"/>
                  </a:ext>
                </a:extLst>
              </a:tr>
              <a:tr h="497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168093,25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61,44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544849"/>
                  </a:ext>
                </a:extLst>
              </a:tr>
              <a:tr h="497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674863"/>
                  </a:ext>
                </a:extLst>
              </a:tr>
              <a:tr h="49743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2116,03,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800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8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560258020"/>
              </p:ext>
            </p:extLst>
          </p:nvPr>
        </p:nvGraphicFramePr>
        <p:xfrm>
          <a:off x="2369788" y="-42652"/>
          <a:ext cx="5555012" cy="5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0038" y="1097422"/>
            <a:ext cx="11360727" cy="5008753"/>
          </a:xfrm>
        </p:spPr>
        <p:txBody>
          <a:bodyPr>
            <a:normAutofit/>
          </a:bodyPr>
          <a:lstStyle/>
          <a:p>
            <a:pPr marL="68580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fr-FR" sz="1800" b="1" cap="all" smtClean="0">
              <a:ea typeface="Calibri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1900" cap="all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05000"/>
              </a:lnSpc>
              <a:buNone/>
              <a:defRPr/>
            </a:pPr>
            <a:endParaRPr lang="fr-FR" sz="240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fr-FR" sz="2400" b="1" cap="all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BFA1-8D27-4472-BB4B-5BA226170F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C:\Users\HP\Desktop\Drapeau B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1856"/>
            <a:ext cx="12192001" cy="36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146853808"/>
              </p:ext>
            </p:extLst>
          </p:nvPr>
        </p:nvGraphicFramePr>
        <p:xfrm>
          <a:off x="2236081" y="591565"/>
          <a:ext cx="403798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39" name="Connecteur droit 38"/>
          <p:cNvCxnSpPr/>
          <p:nvPr/>
        </p:nvCxnSpPr>
        <p:spPr>
          <a:xfrm flipH="1">
            <a:off x="16269373" y="11241812"/>
            <a:ext cx="539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" descr="scanrail_123rf_28507795_cust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473" y="5646020"/>
            <a:ext cx="16478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1" descr="deb179803e226d0daffc232f084ec7f6_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873" y="5563470"/>
            <a:ext cx="13620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2" descr="téléchargemen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473" y="5726983"/>
            <a:ext cx="154305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export_800x53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623" y="5738095"/>
            <a:ext cx="14859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848" y="5411070"/>
            <a:ext cx="13525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onnecteur droit 46"/>
          <p:cNvCxnSpPr/>
          <p:nvPr/>
        </p:nvCxnSpPr>
        <p:spPr>
          <a:xfrm flipH="1">
            <a:off x="21429848" y="14142320"/>
            <a:ext cx="539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4" descr="scanrail_123rf_28507795_cust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848" y="7539095"/>
            <a:ext cx="16478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1" descr="deb179803e226d0daffc232f084ec7f6_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248" y="7456545"/>
            <a:ext cx="13620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2" descr="téléchargemen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848" y="7620058"/>
            <a:ext cx="154305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export_800x53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998" y="7631170"/>
            <a:ext cx="14859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223" y="7304145"/>
            <a:ext cx="13525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Connecteur droit 55"/>
          <p:cNvCxnSpPr/>
          <p:nvPr/>
        </p:nvCxnSpPr>
        <p:spPr>
          <a:xfrm flipH="1">
            <a:off x="20620223" y="16035395"/>
            <a:ext cx="539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80576"/>
              </p:ext>
            </p:extLst>
          </p:nvPr>
        </p:nvGraphicFramePr>
        <p:xfrm>
          <a:off x="1200648" y="1035284"/>
          <a:ext cx="10596976" cy="4760217"/>
        </p:xfrm>
        <a:graphic>
          <a:graphicData uri="http://schemas.openxmlformats.org/drawingml/2006/table">
            <a:tbl>
              <a:tblPr firstRow="1" firstCol="1" bandRow="1"/>
              <a:tblGrid>
                <a:gridCol w="4751327">
                  <a:extLst>
                    <a:ext uri="{9D8B030D-6E8A-4147-A177-3AD203B41FA5}">
                      <a16:colId xmlns:a16="http://schemas.microsoft.com/office/drawing/2014/main" val="181979807"/>
                    </a:ext>
                  </a:extLst>
                </a:gridCol>
                <a:gridCol w="923349">
                  <a:extLst>
                    <a:ext uri="{9D8B030D-6E8A-4147-A177-3AD203B41FA5}">
                      <a16:colId xmlns:a16="http://schemas.microsoft.com/office/drawing/2014/main" val="3916868675"/>
                    </a:ext>
                  </a:extLst>
                </a:gridCol>
                <a:gridCol w="2305406">
                  <a:extLst>
                    <a:ext uri="{9D8B030D-6E8A-4147-A177-3AD203B41FA5}">
                      <a16:colId xmlns:a16="http://schemas.microsoft.com/office/drawing/2014/main" val="2872990133"/>
                    </a:ext>
                  </a:extLst>
                </a:gridCol>
                <a:gridCol w="2616894">
                  <a:extLst>
                    <a:ext uri="{9D8B030D-6E8A-4147-A177-3AD203B41FA5}">
                      <a16:colId xmlns:a16="http://schemas.microsoft.com/office/drawing/2014/main" val="3210827765"/>
                    </a:ext>
                  </a:extLst>
                </a:gridCol>
              </a:tblGrid>
              <a:tr h="464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Contribution aux recettes de </a:t>
                      </a:r>
                      <a:r>
                        <a:rPr lang="fr-FR" sz="14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l’Etat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u="sng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: </a:t>
                      </a:r>
                      <a:r>
                        <a:rPr lang="fr-F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237, 31 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milliards FCFA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2019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: 143,88 milliards FCFA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: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14,30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2019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: 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8,23%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479888"/>
                  </a:ext>
                </a:extLst>
              </a:tr>
              <a:tr h="777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Contribution au </a:t>
                      </a:r>
                      <a:r>
                        <a:rPr lang="fr-FR" sz="14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77800" algn="l"/>
                          <a:tab pos="202565" algn="l"/>
                          <a:tab pos="430530" algn="l"/>
                        </a:tabLst>
                      </a:pPr>
                      <a:r>
                        <a:rPr lang="fr-FR" sz="1400" b="1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 : 1637,79 milliards </a:t>
                      </a:r>
                      <a:r>
                        <a:rPr lang="fr-FR" sz="1400" b="1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FCFA</a:t>
                      </a:r>
                      <a:endParaRPr lang="en-US" sz="1400" b="1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77800" algn="l"/>
                          <a:tab pos="202565" algn="l"/>
                          <a:tab pos="430530" algn="l"/>
                        </a:tabLst>
                      </a:pPr>
                      <a:r>
                        <a:rPr lang="fr-FR" sz="1400" b="1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fr-FR" sz="1400" b="1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: 1042 milliards FCFA</a:t>
                      </a:r>
                      <a:endParaRPr lang="en-US" sz="1400" b="1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 :16,2 %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2019 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12,19%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598205"/>
                  </a:ext>
                </a:extLst>
              </a:tr>
              <a:tr h="777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Contribution à l’emploi (y compris l’artisanat</a:t>
                      </a:r>
                      <a:r>
                        <a:rPr lang="fr-FR" sz="1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958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 :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51 631 employés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958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 : 51 631 employés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 : 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 : 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426320"/>
                  </a:ext>
                </a:extLst>
              </a:tr>
              <a:tr h="9479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 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 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 : 63,01 tonnes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Zinc : 152540,18 tonnes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Argent : 10,01234 tonnes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Carrières :1 221 223,92 m</a:t>
                      </a:r>
                      <a:r>
                        <a:rPr lang="fr-FR" sz="14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128217"/>
                  </a:ext>
                </a:extLst>
              </a:tr>
              <a:tr h="947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 : 50,29 </a:t>
                      </a:r>
                      <a:r>
                        <a:rPr lang="fr-F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tonnes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Zinc : 211 244 </a:t>
                      </a:r>
                      <a:r>
                        <a:rPr lang="fr-F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tonnes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Argent : 45 821,43 kg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Carrières : 788726,16 </a:t>
                      </a: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fr-FR" sz="1400" baseline="30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789817"/>
                  </a:ext>
                </a:extLst>
              </a:tr>
              <a:tr h="777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Contribution aux recettes d’exportation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: 2340,72 milliards FCFA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 :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1 421,79 milliards FCFA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 : 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83,90%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 : </a:t>
                      </a: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74,94%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1" marR="5462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116375"/>
                  </a:ext>
                </a:extLst>
              </a:tr>
            </a:tbl>
          </a:graphicData>
        </a:graphic>
      </p:graphicFrame>
      <p:pic>
        <p:nvPicPr>
          <p:cNvPr id="5141" name="Image 4" descr="scanrail_123rf_28507795_cust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80" y="3709770"/>
            <a:ext cx="3221291" cy="117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Image 1" descr="deb179803e226d0daffc232f084ec7f6_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41" y="1266698"/>
            <a:ext cx="2480158" cy="22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Image 2" descr="téléchargemen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72" y="2619863"/>
            <a:ext cx="2361537" cy="3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export_800x53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06" y="5257794"/>
            <a:ext cx="3328721" cy="4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Imag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81" y="1708296"/>
            <a:ext cx="2693728" cy="4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0459-F564-4037-B3FE-0335F27680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822"/>
            <a:ext cx="12193057" cy="3901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7" y="346"/>
            <a:ext cx="10516511" cy="54868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558456" y="0"/>
            <a:ext cx="9795344" cy="3578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TRANSFERT INFRANATIONAL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37" y="660506"/>
            <a:ext cx="110083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Quels sont les montants qui profitent aux communes et aux régions </a:t>
            </a:r>
            <a:r>
              <a:rPr lang="fr-F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2020?</a:t>
            </a:r>
            <a:endParaRPr lang="fr-F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Les revenus transférés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aux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communes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 aux régions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proviennent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la taxe superficiaire, du fonds minier du développement local (FMDL) et de la patente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01" y="2151978"/>
            <a:ext cx="9764778" cy="47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0459-F564-4037-B3FE-0335F27680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822"/>
            <a:ext cx="12193057" cy="3901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7" y="346"/>
            <a:ext cx="10516511" cy="54868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831273" y="0"/>
            <a:ext cx="10522527" cy="549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TRANSFERT INFRANATIONAL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775855"/>
            <a:ext cx="9478977" cy="199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fr-FR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Fonds </a:t>
            </a:r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minier de développement local (FMDL) </a:t>
            </a:r>
            <a:r>
              <a:rPr lang="fr-FR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Collectée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fonds minier de développement local provient de la contribution 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l’Etat (20% des redevances proportionnelles) </a:t>
            </a:r>
            <a:r>
              <a:rPr lang="fr-F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de la contribution 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sociétés minières (1 % du chiffre d’affaires</a:t>
            </a:r>
            <a:r>
              <a:rPr lang="fr-F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Toutes 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communes et régions, minières et non minières, bénéficient de ce Fonds minier de développement local (FMDL). Ce fonds sert à réaliser uniquement des </a:t>
            </a:r>
            <a:r>
              <a:rPr lang="fr-F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investissements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collectivités territoriales</a:t>
            </a: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0459-F564-4037-B3FE-0335F27680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822"/>
            <a:ext cx="12193057" cy="3901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7" y="346"/>
            <a:ext cx="10516511" cy="54868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831273" y="0"/>
            <a:ext cx="10522527" cy="549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TRANSFERT INFRANATIONAL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08467"/>
            <a:ext cx="7447059" cy="105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Récapitulatif des ressources du FMDL collectées de 2018 à 2020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 total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 ressources qui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été collecté de 2018 à 2020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s’élève à 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71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580 605 187 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FCFA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062522"/>
              </p:ext>
            </p:extLst>
          </p:nvPr>
        </p:nvGraphicFramePr>
        <p:xfrm>
          <a:off x="831273" y="1735580"/>
          <a:ext cx="10093036" cy="485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33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28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de la présentation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8609" y="1524738"/>
            <a:ext cx="8596668" cy="3567767"/>
          </a:xfrm>
        </p:spPr>
        <p:txBody>
          <a:bodyPr>
            <a:noAutofit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APERCU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L’ITIE-BF</a:t>
            </a: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 D’ELABORATION DU RAPPORT ITIE 2020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DONNEES ISSUES DU SECTEUR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EXTRACTIF</a:t>
            </a: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TRANSFERTS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INFRANATIONAUX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10" descr="C:\Users\HP\Desktop\Drapeau 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65888"/>
            <a:ext cx="12192001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0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0459-F564-4037-B3FE-0335F27680C7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822"/>
            <a:ext cx="12193057" cy="3901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41" y="20554"/>
            <a:ext cx="10516511" cy="54868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831273" y="0"/>
            <a:ext cx="10522527" cy="549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TRANSFERT INFRANATIONAL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434067811"/>
              </p:ext>
            </p:extLst>
          </p:nvPr>
        </p:nvGraphicFramePr>
        <p:xfrm>
          <a:off x="1643268" y="1944539"/>
          <a:ext cx="9523496" cy="427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544983132"/>
              </p:ext>
            </p:extLst>
          </p:nvPr>
        </p:nvGraphicFramePr>
        <p:xfrm>
          <a:off x="2395441" y="890166"/>
          <a:ext cx="7606687" cy="101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981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0459-F564-4037-B3FE-0335F27680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822"/>
            <a:ext cx="12193057" cy="3901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7" y="346"/>
            <a:ext cx="10516511" cy="54868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439186" y="-95425"/>
            <a:ext cx="10522527" cy="549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TRANSFERT INFRANATIONAL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22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75510" y="562277"/>
            <a:ext cx="83405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Montants 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transférés aux communes et 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régions</a:t>
            </a:r>
          </a:p>
          <a:p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L’argent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 domaine minier transféré aux communes et aux régions provient de la taxe superficiaire et du Fonds minier du développement local (FMDL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5510" y="1504746"/>
            <a:ext cx="10572825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taxe 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superficiaire transférée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montant total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  taxe superficiaire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collecté en 2019 et reversé en 2020 aux mairies et aux régions bénéficiaires s’élève à 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1 727 743 993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FCFA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Dans le partage, les 13 régions ont reçu 172 774 399 FCFA, soit 10% et les 224 communes ont reçu 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1 554 969 593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FCFA, soit 90%.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Fonds minier de développement local (FMDL</a:t>
            </a:r>
            <a:r>
              <a:rPr lang="fr-FR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transféré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contribution de l’Etat (20% des redevances proportionnelles) au titre de l’année 2020 s’élève à 18 247 044 794 FCFA.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 aux contributions des sociétés minières (1 % du chiffre d’affaires), le montant total versé s’élève à 27 584 807 287 FCFA.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montant total du FMDL transféré aux communes et régions en 2020 est 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45 831 852 081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FCFA contre 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11 081 220 705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FCFA en 2019 soit une augmentation de 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34 750 631 376 FCFA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0459-F564-4037-B3FE-0335F27680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822"/>
            <a:ext cx="12193057" cy="3901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7" y="346"/>
            <a:ext cx="10516511" cy="54868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" y="0"/>
            <a:ext cx="11353800" cy="549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Clr>
                <a:srgbClr val="FF0000"/>
              </a:buClr>
            </a:pPr>
            <a:endParaRPr lang="fr-FR" sz="1800" b="1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8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TRANSFERT INFRANATIONAL</a:t>
            </a:r>
            <a:endParaRPr lang="fr-FR" sz="86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53596"/>
            <a:ext cx="117348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endParaRPr lang="fr-FR" sz="36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endParaRPr lang="fr-FR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22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8199" y="658203"/>
            <a:ext cx="849592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Contribution </a:t>
            </a:r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 sociétés minières au Fonds de réhabilitation et de fermeture de la mine (FRFM) 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Les sociétés minières doivent mettre de l’argent de côté pour réparer les dégâts causés à l’environnement. En 2020, sur les 17 sociétés minières, seulement 07 ont versé la situation de leur contribution au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FRFM.</a:t>
            </a: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622531320"/>
              </p:ext>
            </p:extLst>
          </p:nvPr>
        </p:nvGraphicFramePr>
        <p:xfrm>
          <a:off x="949204" y="2646312"/>
          <a:ext cx="10404597" cy="284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242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0459-F564-4037-B3FE-0335F27680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822"/>
            <a:ext cx="12193057" cy="3901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7" y="346"/>
            <a:ext cx="10516511" cy="54868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" y="0"/>
            <a:ext cx="11353800" cy="549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Clr>
                <a:srgbClr val="FF0000"/>
              </a:buClr>
            </a:pPr>
            <a:endParaRPr lang="fr-FR" sz="1800" b="1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8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TRANSFERT INFRANATIONAL</a:t>
            </a:r>
            <a:endParaRPr lang="fr-FR" sz="86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656506457"/>
              </p:ext>
            </p:extLst>
          </p:nvPr>
        </p:nvGraphicFramePr>
        <p:xfrm>
          <a:off x="838200" y="960581"/>
          <a:ext cx="9319788" cy="103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47699"/>
              </p:ext>
            </p:extLst>
          </p:nvPr>
        </p:nvGraphicFramePr>
        <p:xfrm>
          <a:off x="526472" y="2204682"/>
          <a:ext cx="10174723" cy="3851566"/>
        </p:xfrm>
        <a:graphic>
          <a:graphicData uri="http://schemas.openxmlformats.org/drawingml/2006/table">
            <a:tbl>
              <a:tblPr firstRow="1" firstCol="1" bandRow="1"/>
              <a:tblGrid>
                <a:gridCol w="5205066">
                  <a:extLst>
                    <a:ext uri="{9D8B030D-6E8A-4147-A177-3AD203B41FA5}">
                      <a16:colId xmlns:a16="http://schemas.microsoft.com/office/drawing/2014/main" val="3563665331"/>
                    </a:ext>
                  </a:extLst>
                </a:gridCol>
                <a:gridCol w="1441876">
                  <a:extLst>
                    <a:ext uri="{9D8B030D-6E8A-4147-A177-3AD203B41FA5}">
                      <a16:colId xmlns:a16="http://schemas.microsoft.com/office/drawing/2014/main" val="3765137258"/>
                    </a:ext>
                  </a:extLst>
                </a:gridCol>
                <a:gridCol w="1603911">
                  <a:extLst>
                    <a:ext uri="{9D8B030D-6E8A-4147-A177-3AD203B41FA5}">
                      <a16:colId xmlns:a16="http://schemas.microsoft.com/office/drawing/2014/main" val="1347626990"/>
                    </a:ext>
                  </a:extLst>
                </a:gridCol>
                <a:gridCol w="1923870">
                  <a:extLst>
                    <a:ext uri="{9D8B030D-6E8A-4147-A177-3AD203B41FA5}">
                      <a16:colId xmlns:a16="http://schemas.microsoft.com/office/drawing/2014/main" val="3930240468"/>
                    </a:ext>
                  </a:extLst>
                </a:gridCol>
              </a:tblGrid>
              <a:tr h="77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Bénéficiaires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Ressources recouvrées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Affectation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Montants affectés en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3733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BUMIGEB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9 950 000 637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6 467 500 414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156230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Fonds d’équipement des Mines et des Carrières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995 000 064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488242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1 492 500 096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483100"/>
                  </a:ext>
                </a:extLst>
              </a:tr>
              <a:tr h="77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Départements des universités publiques en charge de la formation dans le domaine des sciences de la terre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497 500 032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319358"/>
                  </a:ext>
                </a:extLst>
              </a:tr>
              <a:tr h="77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Structures publiques de formation et de recherche dans les autres domaines des sciences et techniques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497 500 032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163429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en FCFA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9 950 000 637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9 950 000 637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53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4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0459-F564-4037-B3FE-0335F27680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822"/>
            <a:ext cx="12193057" cy="3901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7" y="346"/>
            <a:ext cx="10516511" cy="54868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" y="0"/>
            <a:ext cx="11353800" cy="549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Clr>
                <a:srgbClr val="FF0000"/>
              </a:buClr>
            </a:pPr>
            <a:endParaRPr lang="fr-FR" sz="1800" b="1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8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TRANSFERT INFRANATIONAL</a:t>
            </a:r>
            <a:endParaRPr lang="fr-FR" sz="86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22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14363" y="660479"/>
            <a:ext cx="1044416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Les paiements sociaux effectués par les sociétés minières en 2020 s’élèvent à 4869,75 millions </a:t>
            </a: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FCFA,ces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paiements se repartissent en paiements sociaux obligatoires et paiements sociaux volontaires,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 détail des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paiements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sociaux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 trouve dans le graphiques ci –dessous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561097"/>
              </p:ext>
            </p:extLst>
          </p:nvPr>
        </p:nvGraphicFramePr>
        <p:xfrm>
          <a:off x="1877461" y="26749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95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0459-F564-4037-B3FE-0335F27680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822"/>
            <a:ext cx="12193057" cy="3901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7" y="346"/>
            <a:ext cx="10516511" cy="54868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-111002" y="0"/>
            <a:ext cx="11353800" cy="549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Clr>
                <a:srgbClr val="FF0000"/>
              </a:buClr>
            </a:pPr>
            <a:endParaRPr lang="fr-FR" sz="1800" b="1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8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TRANSFERT SUPRA-NATIONAL</a:t>
            </a:r>
            <a:endParaRPr lang="fr-FR" sz="86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228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Diagramme 3"/>
          <p:cNvGraphicFramePr/>
          <p:nvPr/>
        </p:nvGraphicFramePr>
        <p:xfrm>
          <a:off x="838200" y="549007"/>
          <a:ext cx="3408305" cy="26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341696"/>
              </p:ext>
            </p:extLst>
          </p:nvPr>
        </p:nvGraphicFramePr>
        <p:xfrm>
          <a:off x="103368" y="810617"/>
          <a:ext cx="8759976" cy="1693672"/>
        </p:xfrm>
        <a:graphic>
          <a:graphicData uri="http://schemas.openxmlformats.org/drawingml/2006/table">
            <a:tbl>
              <a:tblPr firstRow="1" firstCol="1" bandRow="1"/>
              <a:tblGrid>
                <a:gridCol w="2922328">
                  <a:extLst>
                    <a:ext uri="{9D8B030D-6E8A-4147-A177-3AD203B41FA5}">
                      <a16:colId xmlns:a16="http://schemas.microsoft.com/office/drawing/2014/main" val="2713184780"/>
                    </a:ext>
                  </a:extLst>
                </a:gridCol>
                <a:gridCol w="2656025">
                  <a:extLst>
                    <a:ext uri="{9D8B030D-6E8A-4147-A177-3AD203B41FA5}">
                      <a16:colId xmlns:a16="http://schemas.microsoft.com/office/drawing/2014/main" val="1062267733"/>
                    </a:ext>
                  </a:extLst>
                </a:gridCol>
                <a:gridCol w="3181623">
                  <a:extLst>
                    <a:ext uri="{9D8B030D-6E8A-4147-A177-3AD203B41FA5}">
                      <a16:colId xmlns:a16="http://schemas.microsoft.com/office/drawing/2014/main" val="2655345897"/>
                    </a:ext>
                  </a:extLst>
                </a:gridCol>
              </a:tblGrid>
              <a:tr h="189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Désignation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7C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Prélèvements Communautaires (PC) pour le compte de la CEDEAO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7C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Prélèvements communautaires de Solidarité (PCS) pour le compte de l'UEMOA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7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92676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Montant total pour les sociétés incluses dans le périmètre de rapprochement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3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1 032 431 902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3E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1 651 884 697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3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7634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Montant total pour les sociétés hors du périmètre de rapprochement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591 798 029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947 070 127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5843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84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1 624 229 931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84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2 598 954 824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8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1664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général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847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4 223 184 755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84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933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4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0459-F564-4037-B3FE-0335F27680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822"/>
            <a:ext cx="12193057" cy="39017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2218098" y="136525"/>
            <a:ext cx="8600793" cy="412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EMPLOIS 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7016" y="549007"/>
            <a:ext cx="9156073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 nombres de personnes employées </a:t>
            </a:r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dans les sociétés minières retenues pour ce rapport ?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Sur les 17 sociétés minières retenues pour la comparaison des données, 14 sociétés ont déclaré le détail de leurs employés.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Les 14 sociétés emploient 11 055 personnes en 2020. Les employés burkinabè représentent 94,36 % contre 5,64% d’étrangers. Les femmes </a:t>
            </a:r>
            <a:r>
              <a:rPr lang="fr-F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représentent 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7,54 % des employés contre 92,46% </a:t>
            </a:r>
            <a:r>
              <a:rPr lang="fr-F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d’hommes</a:t>
            </a:r>
          </a:p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Situation du personnel des sociétés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minières.</a:t>
            </a:r>
            <a:endParaRPr lang="fr-FR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34441"/>
              </p:ext>
            </p:extLst>
          </p:nvPr>
        </p:nvGraphicFramePr>
        <p:xfrm>
          <a:off x="1730872" y="2496190"/>
          <a:ext cx="8731312" cy="3855720"/>
        </p:xfrm>
        <a:graphic>
          <a:graphicData uri="http://schemas.openxmlformats.org/drawingml/2006/table">
            <a:tbl>
              <a:tblPr firstRow="1" firstCol="1" bandRow="1"/>
              <a:tblGrid>
                <a:gridCol w="5795845">
                  <a:extLst>
                    <a:ext uri="{9D8B030D-6E8A-4147-A177-3AD203B41FA5}">
                      <a16:colId xmlns:a16="http://schemas.microsoft.com/office/drawing/2014/main" val="1902897134"/>
                    </a:ext>
                  </a:extLst>
                </a:gridCol>
                <a:gridCol w="824236">
                  <a:extLst>
                    <a:ext uri="{9D8B030D-6E8A-4147-A177-3AD203B41FA5}">
                      <a16:colId xmlns:a16="http://schemas.microsoft.com/office/drawing/2014/main" val="3988050200"/>
                    </a:ext>
                  </a:extLst>
                </a:gridCol>
                <a:gridCol w="726445">
                  <a:extLst>
                    <a:ext uri="{9D8B030D-6E8A-4147-A177-3AD203B41FA5}">
                      <a16:colId xmlns:a16="http://schemas.microsoft.com/office/drawing/2014/main" val="3036357362"/>
                    </a:ext>
                  </a:extLst>
                </a:gridCol>
                <a:gridCol w="726445">
                  <a:extLst>
                    <a:ext uri="{9D8B030D-6E8A-4147-A177-3AD203B41FA5}">
                      <a16:colId xmlns:a16="http://schemas.microsoft.com/office/drawing/2014/main" val="2326645389"/>
                    </a:ext>
                  </a:extLst>
                </a:gridCol>
                <a:gridCol w="658341">
                  <a:extLst>
                    <a:ext uri="{9D8B030D-6E8A-4147-A177-3AD203B41FA5}">
                      <a16:colId xmlns:a16="http://schemas.microsoft.com/office/drawing/2014/main" val="3678298982"/>
                    </a:ext>
                  </a:extLst>
                </a:gridCol>
              </a:tblGrid>
              <a:tr h="18053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Société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Burkinabè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Etranger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098393"/>
                  </a:ext>
                </a:extLst>
              </a:tr>
              <a:tr h="180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53229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ESSAKANE SA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347100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BISSA GOLD SA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704220"/>
                  </a:ext>
                </a:extLst>
              </a:tr>
              <a:tr h="184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SEMAFO BURKINA FASO SA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67861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GRYPHON MENERAL BURKINA FASO SARL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639918"/>
                  </a:ext>
                </a:extLst>
              </a:tr>
              <a:tr h="115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HOUNDE GOLD OPERATION SA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721161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RIVERSTONE KARMA SA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011446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SEMAFO BOUNGOU SA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109978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BURKINA MINING COMPANY SA (BMC)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15068"/>
                  </a:ext>
                </a:extLst>
              </a:tr>
              <a:tr h="140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ROXGOLD SANU   SA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831043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SOMITA SA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882633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NANTOU MINING BURKINA FASO SA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209000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NETIANA MINING COMPANY(NMC)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88992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WAHGNION GOLD OPERATIONS SA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746320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BOUERE-DOHOUN GOLD OPERATION SA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971593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Société des Mines de </a:t>
                      </a:r>
                      <a:r>
                        <a:rPr lang="fr-FR" sz="1100" dirty="0" err="1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Sanbrado</a:t>
                      </a:r>
                      <a:r>
                        <a:rPr lang="fr-FR" sz="1100" dirty="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978238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NORD Gold SAMTENGA SA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12696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4A442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Société d'Exploitation des Phosphates du Burkina (SEPB)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774162"/>
                  </a:ext>
                </a:extLst>
              </a:tr>
              <a:tr h="18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8631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4" marR="62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535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9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0459-F564-4037-B3FE-0335F27680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7822"/>
            <a:ext cx="12193057" cy="3901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7" y="346"/>
            <a:ext cx="10516511" cy="54868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831273" y="0"/>
            <a:ext cx="10522527" cy="3577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7818" y="357745"/>
            <a:ext cx="118733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Les efforts conjugués des acteurs ont permis d’engranger des résultats bénéfiques aux populations affecter par l’exploitation des ressources naturelles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otamment la mise en œuvre de FMDL.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est évident que les défis à relever restent nombreux au regard de la complexité de ce secteur. C’est pourquoi des actions vigoureuses doivent être mises en œuvre dans un schéma de coordination harmonieux.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est surtout impérieux que la génération actuelle face bon usage du peu de revenu que nous percevons afin de donner de l’espoir à nos populations et construire un avenir aux générations futures.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Faisons en sorte de réaliser des investissements structurants à même de créer de la richesse et des emplois pour les citoyens de nos communes et régions.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957820"/>
            <a:ext cx="10515600" cy="2396837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pPr marL="0" lvl="0" indent="0" algn="ctr">
              <a:lnSpc>
                <a:spcPct val="190000"/>
              </a:lnSpc>
              <a:buNone/>
            </a:pPr>
            <a:r>
              <a:rPr lang="fr-F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Calibri"/>
                <a:cs typeface="Times New Roman"/>
              </a:rPr>
              <a:t>Merci de votre aimable attention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E3C-D272-424D-9A62-4A664D6A5D0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C:\Users\HP\Desktop\Drapeau 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65888"/>
            <a:ext cx="12192001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8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8"/>
            <a:ext cx="10515600" cy="54867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(1/3)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693023"/>
            <a:ext cx="10515600" cy="54122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Burkina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Faso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depuis son adhésion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l’ITIE en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2008,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publié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douze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rapports ITIE. Les rapports ITIE constituent une source importante d’informations sur la manière dont les ressources naturelles d’un pays sont 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gérées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BFA1-8D27-4472-BB4B-5BA226170F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C:\Users\HP\Desktop\Drapeau 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65888"/>
            <a:ext cx="12192001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49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8"/>
            <a:ext cx="10515600" cy="54867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</a:t>
            </a: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(2/3)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693023"/>
            <a:ext cx="10515600" cy="541225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rapports contiennent des informations sur les revenus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perçus par l’État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sociétés minières, ainsi que des informations sur tous les paiements versés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sociétés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minières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gouvernement.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Cependant, leur contenu est souvent difficile à comprendre par les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populations. C’est pourquoi le COPIL procède à la simplification et à la traduction desdits rapports.</a:t>
            </a:r>
            <a:endParaRPr lang="fr-FR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BFA1-8D27-4472-BB4B-5BA226170F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C:\Users\HP\Desktop\Drapeau 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65888"/>
            <a:ext cx="12192001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58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8"/>
            <a:ext cx="10515600" cy="54867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</a:t>
            </a: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(3/3</a:t>
            </a: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693023"/>
            <a:ext cx="10515600" cy="37101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rapport ITIE 2020 ont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été élaboré par un consultant sur la base de la norme ITIE 2019.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a été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adopté par le Comité de pilotage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respectivement le 16 Février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2022. 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a été publié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le site de l’ITIE-BF (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://itie-bf.bf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).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fr-FR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BFA1-8D27-4472-BB4B-5BA226170F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C:\Users\HP\Desktop\Drapeau B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65888"/>
            <a:ext cx="12192001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6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677334" y="609600"/>
          <a:ext cx="5706049" cy="905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44009" y="2345467"/>
            <a:ext cx="8596312" cy="33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8"/>
            <a:ext cx="10515600" cy="54867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 D’ELABORATION DE RAPPORT ITIE </a:t>
            </a:r>
            <a:b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(1/</a:t>
            </a:r>
            <a:r>
              <a:rPr lang="fr-FR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327" y="693023"/>
            <a:ext cx="10958946" cy="5412259"/>
          </a:xfrm>
        </p:spPr>
        <p:txBody>
          <a:bodyPr>
            <a:normAutofit/>
          </a:bodyPr>
          <a:lstStyle/>
          <a:p>
            <a:pPr lvl="0"/>
            <a:endParaRPr lang="fr-FR" b="1" dirty="0" smtClean="0"/>
          </a:p>
          <a:p>
            <a:pPr lvl="0"/>
            <a:endParaRPr lang="fr-FR" b="1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just">
              <a:lnSpc>
                <a:spcPct val="170000"/>
              </a:lnSpc>
              <a:buNone/>
            </a:pPr>
            <a:endParaRPr lang="fr-FR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BFA1-8D27-4472-BB4B-5BA226170F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C:\Users\HP\Desktop\Drapeau 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65888"/>
            <a:ext cx="12192001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549007"/>
            <a:ext cx="11471564" cy="584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COMMENT </a:t>
            </a:r>
            <a:r>
              <a:rPr lang="fr-F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 RAPPORT ITIE A ETE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ELABORE 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fr-F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travaux d’élaboration du rapport ITIE 2020 ont été participatifs. Ils ont été conduits par un consultant sous le contrôle du Comité de pilotage de l’ITIE-BF avec l’accompagnement technique du Secrétariat permanent de l’ITIE-BF.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s’est agi, lors des travaux 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fr-FR" sz="2400" dirty="0">
                <a:latin typeface="Times New Roman" panose="02020603050405020304" pitchFamily="18" charset="0"/>
              </a:rPr>
              <a:t> de faire une étude (cadrage) qui donne le contenu (périmètre) du rapport ITIE selon la norme ITIE 2019 ;</a:t>
            </a:r>
            <a:endParaRPr lang="en-US" sz="24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fr-FR" sz="2400" dirty="0">
                <a:latin typeface="Times New Roman" panose="02020603050405020304" pitchFamily="18" charset="0"/>
              </a:rPr>
              <a:t>de collecter les informations auprès des services de l’Etat et des sociétés minières ;</a:t>
            </a:r>
            <a:endParaRPr lang="en-US" sz="24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fr-FR" sz="2400" dirty="0">
                <a:latin typeface="Times New Roman" panose="02020603050405020304" pitchFamily="18" charset="0"/>
              </a:rPr>
              <a:t>de comparer (conciliation) ces informations pour vérifier les différences  ;</a:t>
            </a:r>
            <a:endParaRPr lang="en-US" sz="24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fr-FR" sz="2400" dirty="0">
                <a:latin typeface="Times New Roman" panose="02020603050405020304" pitchFamily="18" charset="0"/>
              </a:rPr>
              <a:t>de proposer des conseils à suivre.</a:t>
            </a:r>
            <a:endParaRPr lang="en-US" sz="2400" dirty="0"/>
          </a:p>
          <a:p>
            <a:pPr>
              <a:spcAft>
                <a:spcPts val="0"/>
              </a:spcAft>
            </a:pPr>
            <a:r>
              <a:rPr lang="fr-FR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conciliation c’est comparer les sommes reçues par l’Etat des sociétés minières et les sommes payées par les sociétés minières à l’Etat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8"/>
            <a:ext cx="10515600" cy="54867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 D’ELABORATION DE RAPPORT ITIE </a:t>
            </a:r>
            <a:b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(2/</a:t>
            </a:r>
            <a:r>
              <a:rPr lang="fr-FR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693023"/>
            <a:ext cx="11471564" cy="541225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COMMENT </a:t>
            </a:r>
            <a:r>
              <a:rPr lang="fr-F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 RAPPORT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ITIE </a:t>
            </a:r>
            <a:r>
              <a:rPr lang="fr-F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2020 A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ETE ELABORE ?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L’étude préparatoire a permis de retenir : 800 millions FCFA comme montant à partir duquel une société minière est retenue pour faire la comparaison entre le montant qu’elle a déclaré avoir payé à l’Etat et celui que l’Etat a dit avoir reçu. Par rapport à cette condition 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-16 sociétés minières ont payé chacune au moins 800 millions FCFA en 2020 pour la base de l’étude 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-Une société (SEPB) dont le paiement n’a pas atteint 800 millions FCFA a été retenue dans le périmètre parce qu’elle est une société d’Etat 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montant total des paiements de ces 17 sociétés représente 90,84% des revenus du domaine minier 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-En plus des paiements effectués par ces 17 sociétés, l’Etat a déclaré ceux faits par les autres entreprises minières (carrières, comptoirs, sociétés de 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recherche).</a:t>
            </a:r>
            <a:endParaRPr lang="fr-FR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BFA1-8D27-4472-BB4B-5BA226170F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C:\Users\HP\Desktop\Drapeau 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65888"/>
            <a:ext cx="12192001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549007"/>
            <a:ext cx="1147156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8"/>
            <a:ext cx="10515600" cy="54867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PROCESSUS D’ELABORATION DE RAPPORT ITIE </a:t>
            </a:r>
            <a:b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(3/</a:t>
            </a:r>
            <a:r>
              <a:rPr lang="fr-FR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fr-FR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549007"/>
            <a:ext cx="11471564" cy="55562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PERIMETTRE DU RAPPORT ITIE </a:t>
            </a:r>
          </a:p>
          <a:p>
            <a:pPr marL="0" indent="0">
              <a:buNone/>
            </a:pPr>
            <a:r>
              <a:rPr lang="fr-FR" sz="2400" dirty="0"/>
              <a:t>-Aussi, il a été demandé aux sociétés minières de donner les informations sur tous les autres paiements dont la somme dépasse 10 millions FCFA.</a:t>
            </a:r>
            <a:endParaRPr lang="en-US" sz="2400" dirty="0"/>
          </a:p>
          <a:p>
            <a:pPr marL="0" indent="0">
              <a:buNone/>
            </a:pPr>
            <a:r>
              <a:rPr lang="fr-FR" sz="2400" dirty="0"/>
              <a:t>Par ailleurs, il a été demandé à certaines structures de fournir des informations sur le contexte dans lequel se mènent les activités minières.</a:t>
            </a: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BFA1-8D27-4472-BB4B-5BA226170F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29/06/2022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ABAD-0F8E-4DA4-834E-7B77AC917CA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" descr="C:\Users\HP\Desktop\Drapeau 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56350"/>
            <a:ext cx="12192001" cy="50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549007"/>
            <a:ext cx="1147156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.7|1.2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1825</TotalTime>
  <Words>1843</Words>
  <Application>Microsoft Office PowerPoint</Application>
  <PresentationFormat>Grand écran</PresentationFormat>
  <Paragraphs>480</Paragraphs>
  <Slides>28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Facette</vt:lpstr>
      <vt:lpstr>CONTENU DU RAPPORT ITIE 2020</vt:lpstr>
      <vt:lpstr>Plan de la présentation</vt:lpstr>
      <vt:lpstr>INTRODUCTION (1/3)</vt:lpstr>
      <vt:lpstr>INTRODUCTION (2/3)</vt:lpstr>
      <vt:lpstr>INTRODUCTION (3/3)</vt:lpstr>
      <vt:lpstr>Présentation PowerPoint</vt:lpstr>
      <vt:lpstr>PROCESSUS D’ELABORATION DE RAPPORT ITIE  (1/6) </vt:lpstr>
      <vt:lpstr>PROCESSUS D’ELABORATION DE RAPPORT ITIE  (2/6) </vt:lpstr>
      <vt:lpstr>PROCESSUS D’ELABORATION DE RAPPORT ITIE  (3/6) </vt:lpstr>
      <vt:lpstr>PROCESSUS D’ELABORATION DE RAPPORT ITIE  (4/6) </vt:lpstr>
      <vt:lpstr>PROCESSUS D’ELABORATION DE RAPPORT ITIE  (5/6)</vt:lpstr>
      <vt:lpstr>PROCESSUS D’ELABORATION DE RAPPORT ITIE  (6/6) </vt:lpstr>
      <vt:lpstr>DONNÉES ISSUS DU SECTEUR EXTRACTIF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HP</cp:lastModifiedBy>
  <cp:revision>166</cp:revision>
  <dcterms:created xsi:type="dcterms:W3CDTF">2020-07-27T09:44:09Z</dcterms:created>
  <dcterms:modified xsi:type="dcterms:W3CDTF">2022-06-29T12:43:51Z</dcterms:modified>
</cp:coreProperties>
</file>